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7" r:id="rId3"/>
    <p:sldId id="257" r:id="rId4"/>
    <p:sldId id="265" r:id="rId5"/>
    <p:sldId id="264" r:id="rId6"/>
    <p:sldId id="266" r:id="rId7"/>
    <p:sldId id="256" r:id="rId8"/>
    <p:sldId id="268" r:id="rId9"/>
    <p:sldId id="269" r:id="rId10"/>
    <p:sldId id="270" r:id="rId11"/>
    <p:sldId id="262" r:id="rId12"/>
    <p:sldId id="271" r:id="rId13"/>
    <p:sldId id="258" r:id="rId14"/>
    <p:sldId id="260" r:id="rId15"/>
    <p:sldId id="261" r:id="rId16"/>
    <p:sldId id="272" r:id="rId17"/>
  </p:sldIdLst>
  <p:sldSz cx="6858000" cy="9144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100" d="100"/>
          <a:sy n="100" d="100"/>
        </p:scale>
        <p:origin x="-840" y="66"/>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514350" y="2840568"/>
            <a:ext cx="5829300" cy="1960033"/>
          </a:xfrm>
        </p:spPr>
        <p:txBody>
          <a:bodyPr/>
          <a:lstStyle/>
          <a:p>
            <a:r>
              <a:rPr lang="lt-LT" smtClean="0"/>
              <a:t>Spustelėkite, jei norite keisite ruoš. pav. stilių</a:t>
            </a:r>
            <a:endParaRPr lang="lt-LT"/>
          </a:p>
        </p:txBody>
      </p:sp>
      <p:sp>
        <p:nvSpPr>
          <p:cNvPr id="3" name="Antrinis pavadinimas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Spustelėkite ruošinio paantraštės stiliui keisti</a:t>
            </a:r>
            <a:endParaRPr lang="lt-LT"/>
          </a:p>
        </p:txBody>
      </p:sp>
      <p:sp>
        <p:nvSpPr>
          <p:cNvPr id="4" name="Datos vietos rezervavimo ženklas 3"/>
          <p:cNvSpPr>
            <a:spLocks noGrp="1"/>
          </p:cNvSpPr>
          <p:nvPr>
            <p:ph type="dt" sz="half" idx="10"/>
          </p:nvPr>
        </p:nvSpPr>
        <p:spPr/>
        <p:txBody>
          <a:bodyPr/>
          <a:lstStyle/>
          <a:p>
            <a:fld id="{1C8DDDC4-DD48-4308-A7E0-98165D63D553}" type="datetimeFigureOut">
              <a:rPr lang="lt-LT" smtClean="0"/>
              <a:pPr/>
              <a:t>2018.11.24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1C8DDDC4-DD48-4308-A7E0-98165D63D553}" type="datetimeFigureOut">
              <a:rPr lang="lt-LT" smtClean="0"/>
              <a:pPr/>
              <a:t>2018.11.24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4972050" y="366185"/>
            <a:ext cx="1543050" cy="7802033"/>
          </a:xfrm>
        </p:spPr>
        <p:txBody>
          <a:bodyPr vert="eaVert"/>
          <a:lstStyle/>
          <a:p>
            <a:r>
              <a:rPr lang="lt-LT" smtClean="0"/>
              <a:t>Spustelėkite, jei norite keisite ruoš. pav. stilių</a:t>
            </a:r>
            <a:endParaRPr lang="lt-LT"/>
          </a:p>
        </p:txBody>
      </p:sp>
      <p:sp>
        <p:nvSpPr>
          <p:cNvPr id="3" name="Vertikalaus teksto vietos rezervavimo ženklas 2"/>
          <p:cNvSpPr>
            <a:spLocks noGrp="1"/>
          </p:cNvSpPr>
          <p:nvPr>
            <p:ph type="body" orient="vert" idx="1"/>
          </p:nvPr>
        </p:nvSpPr>
        <p:spPr>
          <a:xfrm>
            <a:off x="342900" y="366185"/>
            <a:ext cx="4514850" cy="7802033"/>
          </a:xfrm>
        </p:spPr>
        <p:txBody>
          <a:bodyPr vert="eaVert"/>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1C8DDDC4-DD48-4308-A7E0-98165D63D553}" type="datetimeFigureOut">
              <a:rPr lang="lt-LT" smtClean="0"/>
              <a:pPr/>
              <a:t>2018.11.24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Turinio vietos rezervavimo ženklas 2"/>
          <p:cNvSpPr>
            <a:spLocks noGrp="1"/>
          </p:cNvSpPr>
          <p:nvPr>
            <p:ph idx="1"/>
          </p:nvPr>
        </p:nvSpPr>
        <p:spPr/>
        <p:txBody>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1C8DDDC4-DD48-4308-A7E0-98165D63D553}" type="datetimeFigureOut">
              <a:rPr lang="lt-LT" smtClean="0"/>
              <a:pPr/>
              <a:t>2018.11.24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541735" y="5875867"/>
            <a:ext cx="5829300" cy="1816100"/>
          </a:xfrm>
        </p:spPr>
        <p:txBody>
          <a:bodyPr anchor="t"/>
          <a:lstStyle>
            <a:lvl1pPr algn="l">
              <a:defRPr sz="4000" b="1" cap="all"/>
            </a:lvl1pPr>
          </a:lstStyle>
          <a:p>
            <a:r>
              <a:rPr lang="lt-LT" smtClean="0"/>
              <a:t>Spustelėkite, jei norite keisite ruoš. pav. stilių</a:t>
            </a:r>
            <a:endParaRPr lang="lt-LT"/>
          </a:p>
        </p:txBody>
      </p:sp>
      <p:sp>
        <p:nvSpPr>
          <p:cNvPr id="3" name="Teksto vietos rezervavimo ženklas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Spustelėkite ruošinio teksto stiliams keisti</a:t>
            </a:r>
          </a:p>
        </p:txBody>
      </p:sp>
      <p:sp>
        <p:nvSpPr>
          <p:cNvPr id="4" name="Datos vietos rezervavimo ženklas 3"/>
          <p:cNvSpPr>
            <a:spLocks noGrp="1"/>
          </p:cNvSpPr>
          <p:nvPr>
            <p:ph type="dt" sz="half" idx="10"/>
          </p:nvPr>
        </p:nvSpPr>
        <p:spPr/>
        <p:txBody>
          <a:bodyPr/>
          <a:lstStyle/>
          <a:p>
            <a:fld id="{1C8DDDC4-DD48-4308-A7E0-98165D63D553}" type="datetimeFigureOut">
              <a:rPr lang="lt-LT" smtClean="0"/>
              <a:pPr/>
              <a:t>2018.11.24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Turinio vietos rezervavimo ženklas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1C8DDDC4-DD48-4308-A7E0-98165D63D553}" type="datetimeFigureOut">
              <a:rPr lang="lt-LT" smtClean="0"/>
              <a:pPr/>
              <a:t>2018.11.24</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Spustelėkite, jei norite keisite ruoš. pav. stilių</a:t>
            </a:r>
            <a:endParaRPr lang="lt-LT"/>
          </a:p>
        </p:txBody>
      </p:sp>
      <p:sp>
        <p:nvSpPr>
          <p:cNvPr id="3" name="Teksto vietos rezervavimo ženklas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Spustelėkite ruošinio teksto stiliams keisti</a:t>
            </a:r>
          </a:p>
        </p:txBody>
      </p:sp>
      <p:sp>
        <p:nvSpPr>
          <p:cNvPr id="4" name="Turinio vietos rezervavimo ženklas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Spustelėkite ruošinio teksto stiliams keisti</a:t>
            </a:r>
          </a:p>
        </p:txBody>
      </p:sp>
      <p:sp>
        <p:nvSpPr>
          <p:cNvPr id="6" name="Turinio vietos rezervavimo ženklas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1C8DDDC4-DD48-4308-A7E0-98165D63D553}" type="datetimeFigureOut">
              <a:rPr lang="lt-LT" smtClean="0"/>
              <a:pPr/>
              <a:t>2018.11.24</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Datos vietos rezervavimo ženklas 2"/>
          <p:cNvSpPr>
            <a:spLocks noGrp="1"/>
          </p:cNvSpPr>
          <p:nvPr>
            <p:ph type="dt" sz="half" idx="10"/>
          </p:nvPr>
        </p:nvSpPr>
        <p:spPr/>
        <p:txBody>
          <a:bodyPr/>
          <a:lstStyle/>
          <a:p>
            <a:fld id="{1C8DDDC4-DD48-4308-A7E0-98165D63D553}" type="datetimeFigureOut">
              <a:rPr lang="lt-LT" smtClean="0"/>
              <a:pPr/>
              <a:t>2018.11.24</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1C8DDDC4-DD48-4308-A7E0-98165D63D553}" type="datetimeFigureOut">
              <a:rPr lang="lt-LT" smtClean="0"/>
              <a:pPr/>
              <a:t>2018.11.24</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342900" y="364067"/>
            <a:ext cx="2256235" cy="1549400"/>
          </a:xfrm>
        </p:spPr>
        <p:txBody>
          <a:bodyPr anchor="b"/>
          <a:lstStyle>
            <a:lvl1pPr algn="l">
              <a:defRPr sz="2000" b="1"/>
            </a:lvl1pPr>
          </a:lstStyle>
          <a:p>
            <a:r>
              <a:rPr lang="lt-LT" smtClean="0"/>
              <a:t>Spustelėkite, jei norite keisite ruoš. pav. stilių</a:t>
            </a:r>
            <a:endParaRPr lang="lt-LT"/>
          </a:p>
        </p:txBody>
      </p:sp>
      <p:sp>
        <p:nvSpPr>
          <p:cNvPr id="3" name="Turinio vietos rezervavimo ženklas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Spustelėkite ruošinio teksto stiliams keisti</a:t>
            </a:r>
          </a:p>
        </p:txBody>
      </p:sp>
      <p:sp>
        <p:nvSpPr>
          <p:cNvPr id="5" name="Datos vietos rezervavimo ženklas 4"/>
          <p:cNvSpPr>
            <a:spLocks noGrp="1"/>
          </p:cNvSpPr>
          <p:nvPr>
            <p:ph type="dt" sz="half" idx="10"/>
          </p:nvPr>
        </p:nvSpPr>
        <p:spPr/>
        <p:txBody>
          <a:bodyPr/>
          <a:lstStyle/>
          <a:p>
            <a:fld id="{1C8DDDC4-DD48-4308-A7E0-98165D63D553}" type="datetimeFigureOut">
              <a:rPr lang="lt-LT" smtClean="0"/>
              <a:pPr/>
              <a:t>2018.11.24</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344216" y="6400800"/>
            <a:ext cx="4114800" cy="755651"/>
          </a:xfrm>
        </p:spPr>
        <p:txBody>
          <a:bodyPr anchor="b"/>
          <a:lstStyle>
            <a:lvl1pPr algn="l">
              <a:defRPr sz="2000" b="1"/>
            </a:lvl1pPr>
          </a:lstStyle>
          <a:p>
            <a:r>
              <a:rPr lang="lt-LT" smtClean="0"/>
              <a:t>Spustelėkite, jei norite keisite ruoš. pav. stilių</a:t>
            </a:r>
            <a:endParaRPr lang="lt-LT"/>
          </a:p>
        </p:txBody>
      </p:sp>
      <p:sp>
        <p:nvSpPr>
          <p:cNvPr id="3" name="Paveikslėlio vietos rezervavimo ženklas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Spustelėkite ruošinio teksto stiliams keisti</a:t>
            </a:r>
          </a:p>
        </p:txBody>
      </p:sp>
      <p:sp>
        <p:nvSpPr>
          <p:cNvPr id="5" name="Datos vietos rezervavimo ženklas 4"/>
          <p:cNvSpPr>
            <a:spLocks noGrp="1"/>
          </p:cNvSpPr>
          <p:nvPr>
            <p:ph type="dt" sz="half" idx="10"/>
          </p:nvPr>
        </p:nvSpPr>
        <p:spPr/>
        <p:txBody>
          <a:bodyPr/>
          <a:lstStyle/>
          <a:p>
            <a:fld id="{1C8DDDC4-DD48-4308-A7E0-98165D63D553}" type="datetimeFigureOut">
              <a:rPr lang="lt-LT" smtClean="0"/>
              <a:pPr/>
              <a:t>2018.11.24</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lt-LT" smtClean="0"/>
              <a:t>Spustelėkite, jei norite keisite ruoš. pav. stilių</a:t>
            </a:r>
            <a:endParaRPr lang="lt-LT"/>
          </a:p>
        </p:txBody>
      </p:sp>
      <p:sp>
        <p:nvSpPr>
          <p:cNvPr id="3" name="Teksto vietos rezervavimo ženklas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C8DDDC4-DD48-4308-A7E0-98165D63D553}" type="datetimeFigureOut">
              <a:rPr lang="lt-LT" smtClean="0"/>
              <a:pPr/>
              <a:t>2018.11.24</a:t>
            </a:fld>
            <a:endParaRPr lang="lt-LT"/>
          </a:p>
        </p:txBody>
      </p:sp>
      <p:sp>
        <p:nvSpPr>
          <p:cNvPr id="5" name="Poraštės vietos rezervavimo ženklas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3EB13EFE-0A69-4DDC-BC41-23C766984008}" type="slidenum">
              <a:rPr lang="lt-LT" smtClean="0"/>
              <a:pPr/>
              <a:t>‹#›</a:t>
            </a:fld>
            <a:endParaRPr lang="lt-L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upload.wikimedia.org/wikipedia/commons/3/32/Lekiai,_2007-05-06.jp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iki-commons.genealogy.net/images/c/c5/CharlotteKeyser.jpg" TargetMode="External"/><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lt/url?sa=i&amp;source=images&amp;cd=&amp;cad=rja&amp;docid=y7pUHiW3TO33_M&amp;tbnid=3syEwbp4rW9MGM:&amp;ved=0CAgQjRwwAA&amp;url=http://www.vydija.lt/straipsniai/knygos/Sinkus/Planetos_dievybes_6.htm&amp;ei=LPJvUc3zK8iE4ATXhoDICQ&amp;psig=AFQjCNFqA01KMj603dv7v6kuT6HGDpPSKw&amp;ust=1366377388745625" TargetMode="Externa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hyperlink" Target="http://www.patriotai.lt/straipsnis/2009-11-29/poriniai-lekiai-zirgeliai-jumi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aveikslėlis 7" descr="untitled1.png"/>
          <p:cNvPicPr>
            <a:picLocks noChangeAspect="1"/>
          </p:cNvPicPr>
          <p:nvPr/>
        </p:nvPicPr>
        <p:blipFill>
          <a:blip r:embed="rId2" cstate="print"/>
          <a:srcRect l="10052" t="2499" r="6186" b="2499"/>
          <a:stretch>
            <a:fillRect/>
          </a:stretch>
        </p:blipFill>
        <p:spPr bwMode="auto">
          <a:xfrm>
            <a:off x="2420888" y="2195736"/>
            <a:ext cx="2160240" cy="3384376"/>
          </a:xfrm>
          <a:prstGeom prst="rect">
            <a:avLst/>
          </a:prstGeom>
          <a:noFill/>
          <a:ln w="9525">
            <a:noFill/>
            <a:miter lim="800000"/>
            <a:headEnd/>
            <a:tailEnd/>
          </a:ln>
        </p:spPr>
      </p:pic>
      <p:sp>
        <p:nvSpPr>
          <p:cNvPr id="12291" name="TextBox 2"/>
          <p:cNvSpPr txBox="1">
            <a:spLocks noChangeArrowheads="1"/>
          </p:cNvSpPr>
          <p:nvPr/>
        </p:nvSpPr>
        <p:spPr bwMode="auto">
          <a:xfrm>
            <a:off x="188640" y="107504"/>
            <a:ext cx="6480720" cy="830997"/>
          </a:xfrm>
          <a:prstGeom prst="rect">
            <a:avLst/>
          </a:prstGeom>
          <a:noFill/>
          <a:ln w="9525">
            <a:noFill/>
            <a:miter lim="800000"/>
            <a:headEnd/>
            <a:tailEnd/>
          </a:ln>
        </p:spPr>
        <p:txBody>
          <a:bodyPr wrap="square">
            <a:spAutoFit/>
          </a:bodyPr>
          <a:lstStyle/>
          <a:p>
            <a:pPr algn="ctr"/>
            <a:r>
              <a:rPr lang="lt-LT" sz="2400" b="1" dirty="0">
                <a:latin typeface="Times New Roman" pitchFamily="18" charset="0"/>
                <a:cs typeface="Times New Roman" pitchFamily="18" charset="0"/>
              </a:rPr>
              <a:t>Mažosios Lietuvos </a:t>
            </a:r>
            <a:r>
              <a:rPr lang="lt-LT" sz="2400" b="1" dirty="0" smtClean="0">
                <a:latin typeface="Times New Roman" pitchFamily="18" charset="0"/>
                <a:cs typeface="Times New Roman" pitchFamily="18" charset="0"/>
              </a:rPr>
              <a:t>paveldas aprašytas 4 tomų Mažosios Lietuvos enciklopedijoje</a:t>
            </a:r>
            <a:endParaRPr lang="lt-LT" sz="2400" b="1" dirty="0">
              <a:latin typeface="Times New Roman" pitchFamily="18" charset="0"/>
              <a:cs typeface="Times New Roman" pitchFamily="18" charset="0"/>
            </a:endParaRPr>
          </a:p>
        </p:txBody>
      </p:sp>
      <p:sp>
        <p:nvSpPr>
          <p:cNvPr id="12292" name="TextBox 3"/>
          <p:cNvSpPr txBox="1">
            <a:spLocks noChangeArrowheads="1"/>
          </p:cNvSpPr>
          <p:nvPr/>
        </p:nvSpPr>
        <p:spPr bwMode="auto">
          <a:xfrm>
            <a:off x="116632" y="1016001"/>
            <a:ext cx="4536504" cy="1231900"/>
          </a:xfrm>
          <a:prstGeom prst="rect">
            <a:avLst/>
          </a:prstGeom>
          <a:noFill/>
          <a:ln w="9525">
            <a:noFill/>
            <a:miter lim="800000"/>
            <a:headEnd/>
            <a:tailEnd/>
          </a:ln>
        </p:spPr>
        <p:txBody>
          <a:bodyPr wrap="square">
            <a:spAutoFit/>
          </a:bodyPr>
          <a:lstStyle/>
          <a:p>
            <a:pPr algn="just"/>
            <a:r>
              <a:rPr lang="lt-LT" dirty="0">
                <a:latin typeface="Times New Roman" pitchFamily="18" charset="0"/>
                <a:cs typeface="Times New Roman" pitchFamily="18" charset="0"/>
              </a:rPr>
              <a:t>2000–2009 m. išleista keturių tomų Mažosios Lietuvos enciklopedija, kurią Vilniuje leido Mokslo ir enciklopedijų leidybos institutas (vėliau - centras).  </a:t>
            </a:r>
          </a:p>
        </p:txBody>
      </p:sp>
      <p:sp>
        <p:nvSpPr>
          <p:cNvPr id="12293" name="TextBox 4"/>
          <p:cNvSpPr txBox="1">
            <a:spLocks noChangeArrowheads="1"/>
          </p:cNvSpPr>
          <p:nvPr/>
        </p:nvSpPr>
        <p:spPr bwMode="auto">
          <a:xfrm>
            <a:off x="4437112" y="3995936"/>
            <a:ext cx="2420888" cy="1323439"/>
          </a:xfrm>
          <a:prstGeom prst="rect">
            <a:avLst/>
          </a:prstGeom>
          <a:noFill/>
          <a:ln w="9525">
            <a:noFill/>
            <a:miter lim="800000"/>
            <a:headEnd/>
            <a:tailEnd/>
          </a:ln>
        </p:spPr>
        <p:txBody>
          <a:bodyPr wrap="square">
            <a:spAutoFit/>
          </a:bodyPr>
          <a:lstStyle/>
          <a:p>
            <a:r>
              <a:rPr lang="lt-LT" sz="2000" dirty="0" smtClean="0">
                <a:latin typeface="Times New Roman" pitchFamily="18" charset="0"/>
                <a:cs typeface="Times New Roman" pitchFamily="18" charset="0"/>
              </a:rPr>
              <a:t>2014 </a:t>
            </a:r>
            <a:r>
              <a:rPr lang="lt-LT" sz="2000" dirty="0">
                <a:latin typeface="Times New Roman" pitchFamily="18" charset="0"/>
                <a:cs typeface="Times New Roman" pitchFamily="18" charset="0"/>
              </a:rPr>
              <a:t>m. išleistas „Mažosios Lietuvos enciklopedinis žinynas” anglų kalba</a:t>
            </a:r>
          </a:p>
        </p:txBody>
      </p:sp>
      <p:pic>
        <p:nvPicPr>
          <p:cNvPr id="12294" name="Paveikslėlis 5" descr="untitled 3.png"/>
          <p:cNvPicPr>
            <a:picLocks noChangeAspect="1"/>
          </p:cNvPicPr>
          <p:nvPr/>
        </p:nvPicPr>
        <p:blipFill>
          <a:blip r:embed="rId3" cstate="print"/>
          <a:srcRect/>
          <a:stretch>
            <a:fillRect/>
          </a:stretch>
        </p:blipFill>
        <p:spPr bwMode="auto">
          <a:xfrm>
            <a:off x="188640" y="2339752"/>
            <a:ext cx="2160240" cy="3168352"/>
          </a:xfrm>
          <a:prstGeom prst="rect">
            <a:avLst/>
          </a:prstGeom>
          <a:noFill/>
          <a:ln w="9525">
            <a:noFill/>
            <a:miter lim="800000"/>
            <a:headEnd/>
            <a:tailEnd/>
          </a:ln>
        </p:spPr>
      </p:pic>
      <p:pic>
        <p:nvPicPr>
          <p:cNvPr id="12295" name="Paveikslėlis 6" descr="untitled.png"/>
          <p:cNvPicPr>
            <a:picLocks noChangeAspect="1"/>
          </p:cNvPicPr>
          <p:nvPr/>
        </p:nvPicPr>
        <p:blipFill>
          <a:blip r:embed="rId4" cstate="print"/>
          <a:srcRect l="10667" t="3555" r="3999" b="3999"/>
          <a:stretch>
            <a:fillRect/>
          </a:stretch>
        </p:blipFill>
        <p:spPr bwMode="auto">
          <a:xfrm>
            <a:off x="2060848" y="5511800"/>
            <a:ext cx="2592288" cy="3524696"/>
          </a:xfrm>
          <a:prstGeom prst="rect">
            <a:avLst/>
          </a:prstGeom>
          <a:noFill/>
          <a:ln w="9525">
            <a:noFill/>
            <a:miter lim="800000"/>
            <a:headEnd/>
            <a:tailEnd/>
          </a:ln>
        </p:spPr>
      </p:pic>
      <p:pic>
        <p:nvPicPr>
          <p:cNvPr id="12296" name="Paveikslėlis 8" descr="untitled2.png"/>
          <p:cNvPicPr>
            <a:picLocks noChangeAspect="1"/>
          </p:cNvPicPr>
          <p:nvPr/>
        </p:nvPicPr>
        <p:blipFill>
          <a:blip r:embed="rId5" cstate="print"/>
          <a:srcRect/>
          <a:stretch>
            <a:fillRect/>
          </a:stretch>
        </p:blipFill>
        <p:spPr bwMode="auto">
          <a:xfrm>
            <a:off x="4797152" y="971600"/>
            <a:ext cx="1944216" cy="2880320"/>
          </a:xfrm>
          <a:prstGeom prst="rect">
            <a:avLst/>
          </a:prstGeom>
          <a:noFill/>
          <a:ln w="9525">
            <a:noFill/>
            <a:miter lim="800000"/>
            <a:headEnd/>
            <a:tailEnd/>
          </a:ln>
        </p:spPr>
      </p:pic>
      <p:pic>
        <p:nvPicPr>
          <p:cNvPr id="12297" name="Paveikslėlis 9" descr="untitled4.png"/>
          <p:cNvPicPr>
            <a:picLocks noChangeAspect="1"/>
          </p:cNvPicPr>
          <p:nvPr/>
        </p:nvPicPr>
        <p:blipFill>
          <a:blip r:embed="rId6" cstate="print"/>
          <a:srcRect/>
          <a:stretch>
            <a:fillRect/>
          </a:stretch>
        </p:blipFill>
        <p:spPr bwMode="auto">
          <a:xfrm>
            <a:off x="0" y="5724128"/>
            <a:ext cx="1988840" cy="3298213"/>
          </a:xfrm>
          <a:prstGeom prst="rect">
            <a:avLst/>
          </a:prstGeom>
          <a:noFill/>
          <a:ln w="9525">
            <a:noFill/>
            <a:miter lim="800000"/>
            <a:headEnd/>
            <a:tailEnd/>
          </a:ln>
        </p:spPr>
      </p:pic>
      <p:pic>
        <p:nvPicPr>
          <p:cNvPr id="12298" name="Paveikslėlis 10" descr="zeimantas.jpg"/>
          <p:cNvPicPr>
            <a:picLocks noChangeAspect="1"/>
          </p:cNvPicPr>
          <p:nvPr/>
        </p:nvPicPr>
        <p:blipFill>
          <a:blip r:embed="rId7" cstate="print"/>
          <a:srcRect/>
          <a:stretch>
            <a:fillRect/>
          </a:stretch>
        </p:blipFill>
        <p:spPr bwMode="auto">
          <a:xfrm>
            <a:off x="4670251" y="5652120"/>
            <a:ext cx="2143125" cy="3283744"/>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484784" y="711200"/>
            <a:ext cx="4687416" cy="548432"/>
          </a:xfrm>
        </p:spPr>
        <p:txBody>
          <a:bodyPr>
            <a:normAutofit fontScale="90000"/>
          </a:bodyPr>
          <a:lstStyle/>
          <a:p>
            <a:pPr eaLnBrk="1" hangingPunct="1"/>
            <a:r>
              <a:rPr lang="lt-LT" b="1" dirty="0" err="1" smtClean="0">
                <a:latin typeface="Times New Roman" pitchFamily="18" charset="0"/>
                <a:cs typeface="Times New Roman" pitchFamily="18" charset="0"/>
              </a:rPr>
              <a:t>Vėjalentės</a:t>
            </a:r>
            <a:endParaRPr lang="lt-LT" b="1" dirty="0" smtClean="0">
              <a:latin typeface="Times New Roman" pitchFamily="18" charset="0"/>
              <a:cs typeface="Times New Roman" pitchFamily="18" charset="0"/>
            </a:endParaRPr>
          </a:p>
        </p:txBody>
      </p:sp>
      <p:pic>
        <p:nvPicPr>
          <p:cNvPr id="12291" name="Picture 11" descr="Vaizdas:Lekiai, 2007-05-06.jpg">
            <a:hlinkClick r:id="rId2"/>
          </p:cNvPr>
          <p:cNvPicPr>
            <a:picLocks noChangeAspect="1" noChangeArrowheads="1"/>
          </p:cNvPicPr>
          <p:nvPr/>
        </p:nvPicPr>
        <p:blipFill>
          <a:blip r:embed="rId3" cstate="print"/>
          <a:srcRect/>
          <a:stretch>
            <a:fillRect/>
          </a:stretch>
        </p:blipFill>
        <p:spPr bwMode="auto">
          <a:xfrm>
            <a:off x="260648" y="2195736"/>
            <a:ext cx="6192688" cy="515101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b="1" dirty="0" smtClean="0">
                <a:latin typeface="Times New Roman" pitchFamily="18" charset="0"/>
                <a:cs typeface="Times New Roman" pitchFamily="18" charset="0"/>
              </a:rPr>
              <a:t>Rusnė. </a:t>
            </a:r>
            <a:br>
              <a:rPr lang="lt-LT" b="1" dirty="0" smtClean="0">
                <a:latin typeface="Times New Roman" pitchFamily="18" charset="0"/>
                <a:cs typeface="Times New Roman" pitchFamily="18" charset="0"/>
              </a:rPr>
            </a:br>
            <a:r>
              <a:rPr lang="lt-LT" b="1" dirty="0" smtClean="0">
                <a:latin typeface="Times New Roman" pitchFamily="18" charset="0"/>
                <a:cs typeface="Times New Roman" pitchFamily="18" charset="0"/>
              </a:rPr>
              <a:t>Abelio vila 1900-1919</a:t>
            </a:r>
            <a:endParaRPr lang="lt-LT" b="1" dirty="0">
              <a:latin typeface="Times New Roman" pitchFamily="18" charset="0"/>
              <a:cs typeface="Times New Roman" pitchFamily="18" charset="0"/>
            </a:endParaRPr>
          </a:p>
        </p:txBody>
      </p:sp>
      <p:pic>
        <p:nvPicPr>
          <p:cNvPr id="4" name="Picture 4" descr="F:\senoji rusne nuotraukose, atvirukuose, zemėlapiuose\Rusnė (Rytų Prūsija). Apie 1900 - 1919 m..jpg"/>
          <p:cNvPicPr>
            <a:picLocks noGrp="1" noChangeAspect="1" noChangeArrowheads="1"/>
          </p:cNvPicPr>
          <p:nvPr>
            <p:ph idx="1"/>
          </p:nvPr>
        </p:nvPicPr>
        <p:blipFill>
          <a:blip r:embed="rId2" cstate="print"/>
          <a:srcRect/>
          <a:stretch>
            <a:fillRect/>
          </a:stretch>
        </p:blipFill>
        <p:spPr bwMode="auto">
          <a:xfrm>
            <a:off x="0" y="2671208"/>
            <a:ext cx="6858000" cy="449199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0" y="366713"/>
            <a:ext cx="6172200" cy="1524000"/>
          </a:xfrm>
        </p:spPr>
        <p:txBody>
          <a:bodyPr/>
          <a:lstStyle/>
          <a:p>
            <a:pPr eaLnBrk="1" hangingPunct="1"/>
            <a:r>
              <a:rPr lang="lt-LT" sz="4000" b="1" dirty="0" smtClean="0">
                <a:latin typeface="Times New Roman" pitchFamily="18" charset="0"/>
                <a:cs typeface="Times New Roman" pitchFamily="18" charset="0"/>
              </a:rPr>
              <a:t>Poilsis sodelyje su   “</a:t>
            </a:r>
            <a:r>
              <a:rPr lang="lt-LT" sz="4000" b="1" dirty="0" err="1" smtClean="0">
                <a:latin typeface="Times New Roman" pitchFamily="18" charset="0"/>
                <a:cs typeface="Times New Roman" pitchFamily="18" charset="0"/>
              </a:rPr>
              <a:t>kafija</a:t>
            </a:r>
            <a:r>
              <a:rPr lang="lt-LT" sz="4000" b="1" dirty="0" smtClean="0">
                <a:latin typeface="Times New Roman" pitchFamily="18" charset="0"/>
                <a:cs typeface="Times New Roman" pitchFamily="18" charset="0"/>
              </a:rPr>
              <a:t>” ir keksu</a:t>
            </a:r>
            <a:endParaRPr lang="en-US" sz="4000" b="1" dirty="0" smtClean="0">
              <a:latin typeface="Times New Roman" pitchFamily="18" charset="0"/>
              <a:cs typeface="Times New Roman" pitchFamily="18" charset="0"/>
            </a:endParaRPr>
          </a:p>
        </p:txBody>
      </p:sp>
      <p:pic>
        <p:nvPicPr>
          <p:cNvPr id="52228" name="Picture 4" descr="scan0019"/>
          <p:cNvPicPr>
            <a:picLocks noChangeAspect="1" noChangeArrowheads="1"/>
          </p:cNvPicPr>
          <p:nvPr/>
        </p:nvPicPr>
        <p:blipFill>
          <a:blip r:embed="rId2" cstate="print"/>
          <a:srcRect l="7299" t="10080" r="6335" b="9275"/>
          <a:stretch>
            <a:fillRect/>
          </a:stretch>
        </p:blipFill>
        <p:spPr bwMode="auto">
          <a:xfrm>
            <a:off x="116632" y="1979712"/>
            <a:ext cx="6624736" cy="516046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senoji rusne nuotraukose, atvirukuose, zemėlapiuose\Linkėjimai iš Rusnės, Rytų Prūsija. Paštas. Curto Engelhardto alaus darykla. Apie 1905 m..jpg"/>
          <p:cNvPicPr>
            <a:picLocks noChangeAspect="1" noChangeArrowheads="1"/>
          </p:cNvPicPr>
          <p:nvPr/>
        </p:nvPicPr>
        <p:blipFill>
          <a:blip r:embed="rId2" cstate="print"/>
          <a:srcRect/>
          <a:stretch>
            <a:fillRect/>
          </a:stretch>
        </p:blipFill>
        <p:spPr bwMode="auto">
          <a:xfrm>
            <a:off x="116632" y="1691680"/>
            <a:ext cx="6624736" cy="4608512"/>
          </a:xfrm>
          <a:prstGeom prst="rect">
            <a:avLst/>
          </a:prstGeom>
          <a:noFill/>
        </p:spPr>
      </p:pic>
      <p:sp>
        <p:nvSpPr>
          <p:cNvPr id="3" name="TextBox 2"/>
          <p:cNvSpPr txBox="1"/>
          <p:nvPr/>
        </p:nvSpPr>
        <p:spPr>
          <a:xfrm>
            <a:off x="1411107" y="503465"/>
            <a:ext cx="3792666" cy="343488"/>
          </a:xfrm>
          <a:prstGeom prst="rect">
            <a:avLst/>
          </a:prstGeom>
          <a:noFill/>
        </p:spPr>
        <p:txBody>
          <a:bodyPr wrap="square" lIns="20126" tIns="10063" rIns="20126" bIns="10063" rtlCol="0">
            <a:spAutoFit/>
          </a:bodyPr>
          <a:lstStyle/>
          <a:p>
            <a:pPr algn="ctr"/>
            <a:endParaRPr lang="lt-LT" sz="21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548680" y="827584"/>
            <a:ext cx="5832648" cy="328099"/>
          </a:xfrm>
          <a:prstGeom prst="rect">
            <a:avLst/>
          </a:prstGeom>
          <a:noFill/>
        </p:spPr>
        <p:txBody>
          <a:bodyPr wrap="square" lIns="20126" tIns="10063" rIns="20126" bIns="10063" rtlCol="0">
            <a:spAutoFit/>
          </a:bodyPr>
          <a:lstStyle/>
          <a:p>
            <a:r>
              <a:rPr lang="lt-LT" sz="2000" b="1" dirty="0" smtClean="0">
                <a:latin typeface="Times New Roman" pitchFamily="18" charset="0"/>
                <a:cs typeface="Times New Roman" pitchFamily="18" charset="0"/>
              </a:rPr>
              <a:t>Linkėjimai iš Rusnės. Karališkasis paštas. Atvirukas</a:t>
            </a:r>
            <a:endParaRPr lang="lt-LT" sz="2000" b="1" dirty="0">
              <a:latin typeface="Times New Roman" pitchFamily="18" charset="0"/>
              <a:cs typeface="Times New Roman" pitchFamily="18" charset="0"/>
            </a:endParaRPr>
          </a:p>
        </p:txBody>
      </p:sp>
      <p:sp>
        <p:nvSpPr>
          <p:cNvPr id="10" name="TextBox 9"/>
          <p:cNvSpPr txBox="1"/>
          <p:nvPr/>
        </p:nvSpPr>
        <p:spPr>
          <a:xfrm>
            <a:off x="1143675" y="8082643"/>
            <a:ext cx="4209178" cy="143433"/>
          </a:xfrm>
          <a:prstGeom prst="rect">
            <a:avLst/>
          </a:prstGeom>
          <a:noFill/>
        </p:spPr>
        <p:txBody>
          <a:bodyPr wrap="square" lIns="20126" tIns="10063" rIns="20126" bIns="10063" rtlCol="0">
            <a:spAutoFit/>
          </a:bodyPr>
          <a:lstStyle/>
          <a:p>
            <a:r>
              <a:rPr lang="lt-LT" sz="800" b="1" dirty="0" smtClean="0">
                <a:latin typeface="Times New Roman" pitchFamily="18" charset="0"/>
                <a:cs typeface="Times New Roman" pitchFamily="18" charset="0"/>
              </a:rPr>
              <a:t> </a:t>
            </a:r>
            <a:endParaRPr lang="lt-LT" sz="800" b="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800px-Geburtshaus_von_Charlotte_Keyser"/>
          <p:cNvPicPr>
            <a:picLocks noChangeAspect="1" noChangeArrowheads="1"/>
          </p:cNvPicPr>
          <p:nvPr/>
        </p:nvPicPr>
        <p:blipFill>
          <a:blip r:embed="rId2" cstate="print"/>
          <a:srcRect/>
          <a:stretch>
            <a:fillRect/>
          </a:stretch>
        </p:blipFill>
        <p:spPr bwMode="auto">
          <a:xfrm>
            <a:off x="116632" y="3059832"/>
            <a:ext cx="6624736" cy="4859609"/>
          </a:xfrm>
          <a:prstGeom prst="rect">
            <a:avLst/>
          </a:prstGeom>
          <a:noFill/>
          <a:ln w="9525">
            <a:noFill/>
            <a:miter lim="800000"/>
            <a:headEnd/>
            <a:tailEnd/>
          </a:ln>
        </p:spPr>
      </p:pic>
      <p:sp>
        <p:nvSpPr>
          <p:cNvPr id="44037" name="Rectangle 5"/>
          <p:cNvSpPr>
            <a:spLocks noGrp="1" noChangeArrowheads="1"/>
          </p:cNvSpPr>
          <p:nvPr>
            <p:ph type="title"/>
          </p:nvPr>
        </p:nvSpPr>
        <p:spPr>
          <a:xfrm>
            <a:off x="107157" y="251885"/>
            <a:ext cx="6590110" cy="670983"/>
          </a:xfrm>
        </p:spPr>
        <p:txBody>
          <a:bodyPr>
            <a:normAutofit fontScale="90000"/>
          </a:bodyPr>
          <a:lstStyle/>
          <a:p>
            <a:pPr eaLnBrk="1" hangingPunct="1">
              <a:defRPr/>
            </a:pPr>
            <a:r>
              <a:rPr lang="lt-LT" sz="2800" b="1" dirty="0" smtClean="0">
                <a:latin typeface="Times New Roman" pitchFamily="18" charset="0"/>
                <a:cs typeface="Times New Roman" pitchFamily="18" charset="0"/>
              </a:rPr>
              <a:t>Namas(</a:t>
            </a:r>
            <a:r>
              <a:rPr lang="en-US" sz="2800" b="1" dirty="0" smtClean="0">
                <a:latin typeface="Times New Roman" pitchFamily="18" charset="0"/>
                <a:cs typeface="Times New Roman" pitchFamily="18" charset="0"/>
              </a:rPr>
              <a:t>1870</a:t>
            </a:r>
            <a:r>
              <a:rPr lang="lt-LT" sz="2800" b="1"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1880</a:t>
            </a:r>
            <a:r>
              <a:rPr lang="lt-LT" sz="2800" b="1" dirty="0" smtClean="0">
                <a:latin typeface="Times New Roman" pitchFamily="18" charset="0"/>
                <a:cs typeface="Times New Roman" pitchFamily="18" charset="0"/>
              </a:rPr>
              <a:t>), kuriame gimė rašytoja</a:t>
            </a:r>
          </a:p>
        </p:txBody>
      </p:sp>
      <p:sp>
        <p:nvSpPr>
          <p:cNvPr id="4101" name="TextBox 4"/>
          <p:cNvSpPr txBox="1">
            <a:spLocks noChangeArrowheads="1"/>
          </p:cNvSpPr>
          <p:nvPr/>
        </p:nvSpPr>
        <p:spPr bwMode="auto">
          <a:xfrm>
            <a:off x="107156" y="1047751"/>
            <a:ext cx="6643688" cy="923330"/>
          </a:xfrm>
          <a:prstGeom prst="rect">
            <a:avLst/>
          </a:prstGeom>
          <a:noFill/>
          <a:ln w="9525">
            <a:noFill/>
            <a:miter lim="800000"/>
            <a:headEnd/>
            <a:tailEnd/>
          </a:ln>
        </p:spPr>
        <p:txBody>
          <a:bodyPr>
            <a:spAutoFit/>
          </a:bodyPr>
          <a:lstStyle/>
          <a:p>
            <a:pPr algn="just"/>
            <a:r>
              <a:rPr lang="en-US" b="1" dirty="0" err="1">
                <a:latin typeface="Times New Roman" pitchFamily="18" charset="0"/>
                <a:cs typeface="Times New Roman" pitchFamily="18" charset="0"/>
              </a:rPr>
              <a:t>Namas</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išgarsėjo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tuo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kad</a:t>
            </a:r>
            <a:r>
              <a:rPr lang="en-US" b="1" dirty="0">
                <a:latin typeface="Times New Roman" pitchFamily="18" charset="0"/>
                <a:cs typeface="Times New Roman" pitchFamily="18" charset="0"/>
              </a:rPr>
              <a:t> 1890 m. </a:t>
            </a:r>
            <a:r>
              <a:rPr lang="en-US" b="1" dirty="0" err="1">
                <a:latin typeface="Times New Roman" pitchFamily="18" charset="0"/>
                <a:cs typeface="Times New Roman" pitchFamily="18" charset="0"/>
              </a:rPr>
              <a:t>liepos</a:t>
            </a:r>
            <a:r>
              <a:rPr lang="en-US" b="1" dirty="0">
                <a:latin typeface="Times New Roman" pitchFamily="18" charset="0"/>
                <a:cs typeface="Times New Roman" pitchFamily="18" charset="0"/>
              </a:rPr>
              <a:t> 2 d. </a:t>
            </a:r>
            <a:r>
              <a:rPr lang="en-US" b="1" dirty="0" err="1">
                <a:latin typeface="Times New Roman" pitchFamily="18" charset="0"/>
                <a:cs typeface="Times New Roman" pitchFamily="18" charset="0"/>
              </a:rPr>
              <a:t>juose</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gimė</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ir</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pirmuosius</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vaikystės</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metus</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praleido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Rytprūsių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vokiečių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kalba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rašanti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rašytoja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Šarlotė</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Kaizer</a:t>
            </a:r>
            <a:r>
              <a:rPr lang="en-US" b="1" dirty="0">
                <a:latin typeface="Times New Roman" pitchFamily="18" charset="0"/>
                <a:cs typeface="Times New Roman" pitchFamily="18" charset="0"/>
              </a:rPr>
              <a:t> (Charlotte Keyser, 1890-1966). </a:t>
            </a:r>
            <a:endParaRPr lang="lt-LT" b="1" dirty="0">
              <a:latin typeface="Times New Roman" pitchFamily="18" charset="0"/>
              <a:cs typeface="Times New Roman" pitchFamily="18" charset="0"/>
            </a:endParaRPr>
          </a:p>
        </p:txBody>
      </p:sp>
      <p:pic>
        <p:nvPicPr>
          <p:cNvPr id="6" name="Picture 7" descr="Datei:CharlotteKeyser.jpg">
            <a:hlinkClick r:id="rId3"/>
          </p:cNvPr>
          <p:cNvPicPr>
            <a:picLocks noChangeAspect="1" noChangeArrowheads="1"/>
          </p:cNvPicPr>
          <p:nvPr/>
        </p:nvPicPr>
        <p:blipFill>
          <a:blip r:embed="rId4" cstate="print"/>
          <a:srcRect/>
          <a:stretch>
            <a:fillRect/>
          </a:stretch>
        </p:blipFill>
        <p:spPr bwMode="auto">
          <a:xfrm>
            <a:off x="5609860" y="6444208"/>
            <a:ext cx="1057931" cy="148088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4000" b="1" dirty="0" smtClean="0">
                <a:latin typeface="Times New Roman" pitchFamily="18" charset="0"/>
                <a:cs typeface="Times New Roman" pitchFamily="18" charset="0"/>
              </a:rPr>
              <a:t>Buvusi sinagoga</a:t>
            </a:r>
            <a:endParaRPr lang="lt-LT" sz="4000" b="1" dirty="0">
              <a:latin typeface="Times New Roman" pitchFamily="18" charset="0"/>
              <a:cs typeface="Times New Roman" pitchFamily="18" charset="0"/>
            </a:endParaRPr>
          </a:p>
        </p:txBody>
      </p:sp>
      <p:pic>
        <p:nvPicPr>
          <p:cNvPr id="1026" name="Picture 2" descr="D:\kalenbacho paminklo vieta\IMG_9574.JPG"/>
          <p:cNvPicPr>
            <a:picLocks noChangeAspect="1" noChangeArrowheads="1"/>
          </p:cNvPicPr>
          <p:nvPr/>
        </p:nvPicPr>
        <p:blipFill>
          <a:blip r:embed="rId2" cstate="print"/>
          <a:srcRect/>
          <a:stretch>
            <a:fillRect/>
          </a:stretch>
        </p:blipFill>
        <p:spPr bwMode="auto">
          <a:xfrm>
            <a:off x="1196752" y="1403648"/>
            <a:ext cx="4896544" cy="3384376"/>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260648" y="5004047"/>
            <a:ext cx="6048672" cy="3748327"/>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42900" y="827584"/>
            <a:ext cx="6172200" cy="1062600"/>
          </a:xfrm>
        </p:spPr>
        <p:txBody>
          <a:bodyPr>
            <a:normAutofit/>
          </a:bodyPr>
          <a:lstStyle/>
          <a:p>
            <a:r>
              <a:rPr lang="lt-LT" sz="6000" b="1" dirty="0" smtClean="0">
                <a:latin typeface="Times New Roman" pitchFamily="18" charset="0"/>
                <a:cs typeface="Times New Roman" pitchFamily="18" charset="0"/>
              </a:rPr>
              <a:t>Ačiū už dėmesį</a:t>
            </a:r>
            <a:endParaRPr lang="lt-LT" sz="6000" b="1" dirty="0">
              <a:latin typeface="Times New Roman" pitchFamily="18" charset="0"/>
              <a:cs typeface="Times New Roman" pitchFamily="18" charset="0"/>
            </a:endParaRPr>
          </a:p>
        </p:txBody>
      </p:sp>
      <p:pic>
        <p:nvPicPr>
          <p:cNvPr id="3" name="Picture 4" descr="NEGES IR seminaras 257"/>
          <p:cNvPicPr>
            <a:picLocks noChangeAspect="1" noChangeArrowheads="1"/>
          </p:cNvPicPr>
          <p:nvPr/>
        </p:nvPicPr>
        <p:blipFill>
          <a:blip r:embed="rId2" cstate="print"/>
          <a:srcRect/>
          <a:stretch>
            <a:fillRect/>
          </a:stretch>
        </p:blipFill>
        <p:spPr>
          <a:xfrm>
            <a:off x="188640" y="3491880"/>
            <a:ext cx="6552728" cy="352839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632" y="107504"/>
            <a:ext cx="6624736" cy="1943926"/>
          </a:xfrm>
          <a:prstGeom prst="rect">
            <a:avLst/>
          </a:prstGeom>
          <a:noFill/>
        </p:spPr>
        <p:txBody>
          <a:bodyPr wrap="square" lIns="20126" tIns="10063" rIns="20126" bIns="10063" rtlCol="0">
            <a:spAutoFit/>
          </a:bodyPr>
          <a:lstStyle/>
          <a:p>
            <a:pPr algn="ctr"/>
            <a:r>
              <a:rPr lang="lt-LT" sz="2400" b="1" dirty="0" smtClean="0">
                <a:latin typeface="Times New Roman" pitchFamily="18" charset="0"/>
                <a:cs typeface="Times New Roman" pitchFamily="18" charset="0"/>
              </a:rPr>
              <a:t>RUSNĖ</a:t>
            </a:r>
            <a:endParaRPr lang="lt-LT" sz="2400" dirty="0" smtClean="0">
              <a:latin typeface="Times New Roman" pitchFamily="18" charset="0"/>
              <a:cs typeface="Times New Roman" pitchFamily="18" charset="0"/>
            </a:endParaRPr>
          </a:p>
          <a:p>
            <a:pPr algn="just"/>
            <a:r>
              <a:rPr lang="lt-LT" sz="2100" dirty="0" smtClean="0">
                <a:latin typeface="Times New Roman" pitchFamily="18" charset="0"/>
                <a:cs typeface="Times New Roman" pitchFamily="18" charset="0"/>
              </a:rPr>
              <a:t> </a:t>
            </a:r>
            <a:r>
              <a:rPr lang="lt-LT" sz="1600" dirty="0" smtClean="0">
                <a:latin typeface="Times New Roman" pitchFamily="18" charset="0"/>
                <a:cs typeface="Times New Roman" pitchFamily="18" charset="0"/>
              </a:rPr>
              <a:t>Norėdamas kontroliuoti prekybą Nemunu, Vokiečių ordinas nuo XIII a. </a:t>
            </a:r>
            <a:r>
              <a:rPr lang="lt-LT" sz="1600" dirty="0" err="1" smtClean="0">
                <a:latin typeface="Times New Roman" pitchFamily="18" charset="0"/>
                <a:cs typeface="Times New Roman" pitchFamily="18" charset="0"/>
              </a:rPr>
              <a:t>vid</a:t>
            </a:r>
            <a:r>
              <a:rPr lang="lt-LT" sz="1600" dirty="0" smtClean="0">
                <a:latin typeface="Times New Roman" pitchFamily="18" charset="0"/>
                <a:cs typeface="Times New Roman" pitchFamily="18" charset="0"/>
              </a:rPr>
              <a:t>. siekė įsitvirtinti Baltijos pajūryje ir Kuršių marių regione. Tikėtina, kad Rusnės sala jiems nuo XIII a. </a:t>
            </a:r>
            <a:r>
              <a:rPr lang="lt-LT" sz="1600" dirty="0" err="1" smtClean="0">
                <a:latin typeface="Times New Roman" pitchFamily="18" charset="0"/>
                <a:cs typeface="Times New Roman" pitchFamily="18" charset="0"/>
              </a:rPr>
              <a:t>pab</a:t>
            </a:r>
            <a:r>
              <a:rPr lang="lt-LT" sz="1600" dirty="0" smtClean="0">
                <a:latin typeface="Times New Roman" pitchFamily="18" charset="0"/>
                <a:cs typeface="Times New Roman" pitchFamily="18" charset="0"/>
              </a:rPr>
              <a:t>. tarnavo atraminiu punktu, iš kurio jie vykdė žygius į Lietuvos kunigaikštystę. </a:t>
            </a:r>
          </a:p>
          <a:p>
            <a:pPr algn="just"/>
            <a:r>
              <a:rPr lang="lt-LT" sz="1600" b="1" dirty="0" smtClean="0">
                <a:latin typeface="Times New Roman" pitchFamily="18" charset="0"/>
                <a:cs typeface="Times New Roman" pitchFamily="18" charset="0"/>
              </a:rPr>
              <a:t>Pirmasis dokumentas, kalbantis apie Rusnės salą, datuojamas 1366 m. Jame paminėtas </a:t>
            </a:r>
            <a:r>
              <a:rPr lang="lt-LT" sz="1600" b="1" dirty="0" err="1" smtClean="0">
                <a:latin typeface="Times New Roman" pitchFamily="18" charset="0"/>
                <a:cs typeface="Times New Roman" pitchFamily="18" charset="0"/>
              </a:rPr>
              <a:t>Vorusnės</a:t>
            </a:r>
            <a:r>
              <a:rPr lang="lt-LT" sz="1600" b="1" dirty="0" smtClean="0">
                <a:latin typeface="Times New Roman" pitchFamily="18" charset="0"/>
                <a:cs typeface="Times New Roman" pitchFamily="18" charset="0"/>
              </a:rPr>
              <a:t> kaimas. </a:t>
            </a:r>
          </a:p>
        </p:txBody>
      </p:sp>
      <p:pic>
        <p:nvPicPr>
          <p:cNvPr id="3075" name="Picture 3" descr="F:\senoji rusne nuotraukose, atvirukuose, zemėlapiuose\10. 1676 m. Prusijos zemelapis. Henenbergerio.jpg"/>
          <p:cNvPicPr>
            <a:picLocks noChangeAspect="1" noChangeArrowheads="1"/>
          </p:cNvPicPr>
          <p:nvPr/>
        </p:nvPicPr>
        <p:blipFill>
          <a:blip r:embed="rId2" cstate="print"/>
          <a:srcRect/>
          <a:stretch>
            <a:fillRect/>
          </a:stretch>
        </p:blipFill>
        <p:spPr bwMode="auto">
          <a:xfrm>
            <a:off x="116632" y="2411760"/>
            <a:ext cx="6624736" cy="5472608"/>
          </a:xfrm>
          <a:prstGeom prst="rect">
            <a:avLst/>
          </a:prstGeom>
          <a:noFill/>
        </p:spPr>
      </p:pic>
      <p:sp>
        <p:nvSpPr>
          <p:cNvPr id="6" name="TextBox 5"/>
          <p:cNvSpPr txBox="1"/>
          <p:nvPr/>
        </p:nvSpPr>
        <p:spPr>
          <a:xfrm>
            <a:off x="4425790" y="6340929"/>
            <a:ext cx="218808" cy="128044"/>
          </a:xfrm>
          <a:prstGeom prst="rect">
            <a:avLst/>
          </a:prstGeom>
          <a:noFill/>
        </p:spPr>
        <p:txBody>
          <a:bodyPr wrap="square" lIns="20126" tIns="10063" rIns="20126" bIns="10063" rtlCol="0">
            <a:spAutoFit/>
          </a:bodyPr>
          <a:lstStyle/>
          <a:p>
            <a:r>
              <a:rPr lang="lt-LT" sz="700" dirty="0" smtClean="0">
                <a:solidFill>
                  <a:srgbClr val="C00000"/>
                </a:solidFill>
                <a:latin typeface="Times New Roman" pitchFamily="18" charset="0"/>
                <a:cs typeface="Times New Roman" pitchFamily="18" charset="0"/>
              </a:rPr>
              <a:t>*</a:t>
            </a:r>
            <a:endParaRPr lang="lt-LT" sz="700" dirty="0">
              <a:solidFill>
                <a:srgbClr val="C00000"/>
              </a:solidFill>
              <a:latin typeface="Times New Roman" pitchFamily="18" charset="0"/>
              <a:cs typeface="Times New Roman" pitchFamily="18" charset="0"/>
            </a:endParaRPr>
          </a:p>
        </p:txBody>
      </p:sp>
      <p:sp>
        <p:nvSpPr>
          <p:cNvPr id="7" name="TextBox 6"/>
          <p:cNvSpPr txBox="1"/>
          <p:nvPr/>
        </p:nvSpPr>
        <p:spPr>
          <a:xfrm>
            <a:off x="332656" y="8100392"/>
            <a:ext cx="4935329" cy="204988"/>
          </a:xfrm>
          <a:prstGeom prst="rect">
            <a:avLst/>
          </a:prstGeom>
          <a:noFill/>
        </p:spPr>
        <p:txBody>
          <a:bodyPr wrap="square" lIns="20126" tIns="10063" rIns="20126" bIns="10063" rtlCol="0">
            <a:spAutoFit/>
          </a:bodyPr>
          <a:lstStyle/>
          <a:p>
            <a:r>
              <a:rPr lang="lt-LT" sz="1200" b="1" dirty="0" smtClean="0">
                <a:latin typeface="Times New Roman" pitchFamily="18" charset="0"/>
                <a:cs typeface="Times New Roman" pitchFamily="18" charset="0"/>
              </a:rPr>
              <a:t>1676 m. Prūsijos žemėlapis  K. </a:t>
            </a:r>
            <a:r>
              <a:rPr lang="lt-LT" sz="1200" b="1" dirty="0" err="1" smtClean="0">
                <a:latin typeface="Times New Roman" pitchFamily="18" charset="0"/>
                <a:cs typeface="Times New Roman" pitchFamily="18" charset="0"/>
              </a:rPr>
              <a:t>Henenbergerio</a:t>
            </a:r>
            <a:r>
              <a:rPr lang="lt-LT" sz="1200" b="1" dirty="0" smtClean="0">
                <a:latin typeface="Times New Roman" pitchFamily="18" charset="0"/>
                <a:cs typeface="Times New Roman" pitchFamily="18" charset="0"/>
              </a:rPr>
              <a:t> </a:t>
            </a:r>
            <a:endParaRPr lang="lt-LT" sz="1200" b="1"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640" y="2483768"/>
            <a:ext cx="6408712" cy="1743871"/>
          </a:xfrm>
          <a:prstGeom prst="rect">
            <a:avLst/>
          </a:prstGeom>
          <a:noFill/>
        </p:spPr>
        <p:txBody>
          <a:bodyPr wrap="square" lIns="20126" tIns="10063" rIns="20126" bIns="10063" rtlCol="0">
            <a:spAutoFit/>
          </a:bodyPr>
          <a:lstStyle/>
          <a:p>
            <a:pPr algn="just"/>
            <a:r>
              <a:rPr lang="lt-LT" sz="1400" b="1" dirty="0" smtClean="0">
                <a:latin typeface="Times New Roman" pitchFamily="18" charset="0"/>
                <a:cs typeface="Times New Roman" pitchFamily="18" charset="0"/>
              </a:rPr>
              <a:t>           Rusnė</a:t>
            </a:r>
            <a:r>
              <a:rPr lang="lt-LT" sz="1400" dirty="0" smtClean="0">
                <a:latin typeface="Times New Roman" pitchFamily="18" charset="0"/>
                <a:cs typeface="Times New Roman" pitchFamily="18" charset="0"/>
              </a:rPr>
              <a:t> ypač ėmė plėstis po 1762 m., kai per Rusnę Nemunu ir Kuršių mariomis buvo pradėta plukdyti miško medžiaga iš Lietuvos į Klaipėdą ir toliau. Kad bangos mariose neišardytų sielių, juos Rusnėje perrišdavo. Rudenį, nespėjus sielių nuplukdyti į Klaipėdą, jie žiemodavo Rusnėje. Tai buvo nepatogu, pirkliai patirdavo nuostolių. Todėl Klaipėdos pirkliai jau nuo 1765 m. ėmė rūpintis, kad tarp Minijos ir Kuršių marių būtų iškastas </a:t>
            </a:r>
            <a:r>
              <a:rPr lang="lt-LT" sz="1400" b="1" dirty="0" smtClean="0">
                <a:latin typeface="Times New Roman" pitchFamily="18" charset="0"/>
                <a:cs typeface="Times New Roman" pitchFamily="18" charset="0"/>
              </a:rPr>
              <a:t>kanalas</a:t>
            </a:r>
            <a:r>
              <a:rPr lang="lt-LT" sz="1400" dirty="0" smtClean="0">
                <a:latin typeface="Times New Roman" pitchFamily="18" charset="0"/>
                <a:cs typeface="Times New Roman" pitchFamily="18" charset="0"/>
              </a:rPr>
              <a:t> ir taip aplenkiamas pavojingas </a:t>
            </a:r>
            <a:r>
              <a:rPr lang="lt-LT" sz="1400" dirty="0" err="1" smtClean="0">
                <a:latin typeface="Times New Roman" pitchFamily="18" charset="0"/>
                <a:cs typeface="Times New Roman" pitchFamily="18" charset="0"/>
              </a:rPr>
              <a:t>Ventės</a:t>
            </a:r>
            <a:r>
              <a:rPr lang="lt-LT" sz="1400" dirty="0" smtClean="0">
                <a:latin typeface="Times New Roman" pitchFamily="18" charset="0"/>
                <a:cs typeface="Times New Roman" pitchFamily="18" charset="0"/>
              </a:rPr>
              <a:t> ragas. Tai buvo padaryta tik XIX a. antroje pusėje. Po 1873 m., baigus tvarkyti Vilhelmo kanalą, Rusnės reikšmė sumažėjo, smuko medienos verslas.</a:t>
            </a:r>
            <a:endParaRPr lang="lt-LT" sz="1400" dirty="0">
              <a:latin typeface="Times New Roman" pitchFamily="18" charset="0"/>
              <a:cs typeface="Times New Roman" pitchFamily="18" charset="0"/>
            </a:endParaRPr>
          </a:p>
        </p:txBody>
      </p:sp>
      <p:sp>
        <p:nvSpPr>
          <p:cNvPr id="3" name="TextBox 2"/>
          <p:cNvSpPr txBox="1"/>
          <p:nvPr/>
        </p:nvSpPr>
        <p:spPr>
          <a:xfrm>
            <a:off x="188640" y="5646964"/>
            <a:ext cx="6408712" cy="1312984"/>
          </a:xfrm>
          <a:prstGeom prst="rect">
            <a:avLst/>
          </a:prstGeom>
          <a:noFill/>
        </p:spPr>
        <p:txBody>
          <a:bodyPr wrap="square" lIns="20126" tIns="10063" rIns="20126" bIns="10063" rtlCol="0">
            <a:spAutoFit/>
          </a:bodyPr>
          <a:lstStyle/>
          <a:p>
            <a:pPr algn="just"/>
            <a:r>
              <a:rPr lang="lt-LT" sz="1400" dirty="0" smtClean="0">
                <a:latin typeface="Times New Roman" pitchFamily="18" charset="0"/>
                <a:cs typeface="Times New Roman" pitchFamily="18" charset="0"/>
              </a:rPr>
              <a:t>        1923 m. kraštą perėmus Lietuvos vyriausybei, Rusnė tapo pasienio gyvenviete. Joje 1920 m. buvo pastatyti teismo rūmai ir kalėjimas. Palaipsniui Rusnė pradėjo įgyti kurortinės gyvenvietės pobūdį. Čia veikė keletas viešbučių, bent 5 restoranai, įvairios paskirties krautuvės, knygrišykla, biblioteka, lentpjūvės, malūnas ir kt. Plačiai buvo žinomas Rusnėje ruošiamas vandens punšas. Miestelyje spietėsi amatininkai, darbininkai, aptarnavimo sferos darbuotojai, valstybinių įstaigų tarnautojai.</a:t>
            </a:r>
            <a:endParaRPr lang="lt-LT" sz="1400" dirty="0">
              <a:latin typeface="Times New Roman" pitchFamily="18" charset="0"/>
              <a:cs typeface="Times New Roman" pitchFamily="18" charset="0"/>
            </a:endParaRPr>
          </a:p>
        </p:txBody>
      </p:sp>
      <p:pic>
        <p:nvPicPr>
          <p:cNvPr id="1027" name="Picture 3" descr="F:\senoji rusne nuotraukose, atvirukuose, zemėlapiuose\Linkėjimai iš Rusnės. Apie 1912 m..jpg"/>
          <p:cNvPicPr>
            <a:picLocks noChangeAspect="1" noChangeArrowheads="1"/>
          </p:cNvPicPr>
          <p:nvPr/>
        </p:nvPicPr>
        <p:blipFill>
          <a:blip r:embed="rId2" cstate="print"/>
          <a:srcRect/>
          <a:stretch>
            <a:fillRect/>
          </a:stretch>
        </p:blipFill>
        <p:spPr bwMode="auto">
          <a:xfrm>
            <a:off x="3140968" y="3995936"/>
            <a:ext cx="3096344" cy="1602350"/>
          </a:xfrm>
          <a:prstGeom prst="rect">
            <a:avLst/>
          </a:prstGeom>
          <a:noFill/>
        </p:spPr>
      </p:pic>
      <p:sp>
        <p:nvSpPr>
          <p:cNvPr id="6" name="TextBox 5"/>
          <p:cNvSpPr txBox="1"/>
          <p:nvPr/>
        </p:nvSpPr>
        <p:spPr>
          <a:xfrm>
            <a:off x="3380376" y="5454767"/>
            <a:ext cx="2617715" cy="143433"/>
          </a:xfrm>
          <a:prstGeom prst="rect">
            <a:avLst/>
          </a:prstGeom>
          <a:noFill/>
        </p:spPr>
        <p:txBody>
          <a:bodyPr wrap="square" lIns="20126" tIns="10063" rIns="20126" bIns="10063" rtlCol="0">
            <a:spAutoFit/>
          </a:bodyPr>
          <a:lstStyle/>
          <a:p>
            <a:r>
              <a:rPr lang="lt-LT" sz="800" b="1" dirty="0" smtClean="0">
                <a:solidFill>
                  <a:schemeClr val="bg1"/>
                </a:solidFill>
                <a:latin typeface="Times New Roman" pitchFamily="18" charset="0"/>
                <a:cs typeface="Times New Roman" pitchFamily="18" charset="0"/>
              </a:rPr>
              <a:t>Linkėjimai iš Rusnės. Atvirukas 1912</a:t>
            </a:r>
            <a:endParaRPr lang="lt-LT" sz="800" b="1" dirty="0">
              <a:solidFill>
                <a:schemeClr val="bg1"/>
              </a:solidFill>
              <a:latin typeface="Times New Roman" pitchFamily="18" charset="0"/>
              <a:cs typeface="Times New Roman" pitchFamily="18" charset="0"/>
            </a:endParaRPr>
          </a:p>
        </p:txBody>
      </p:sp>
      <p:sp>
        <p:nvSpPr>
          <p:cNvPr id="7" name="TextBox 6"/>
          <p:cNvSpPr txBox="1"/>
          <p:nvPr/>
        </p:nvSpPr>
        <p:spPr>
          <a:xfrm>
            <a:off x="851932" y="5388430"/>
            <a:ext cx="2042205" cy="143433"/>
          </a:xfrm>
          <a:prstGeom prst="rect">
            <a:avLst/>
          </a:prstGeom>
          <a:noFill/>
        </p:spPr>
        <p:txBody>
          <a:bodyPr wrap="square" lIns="20126" tIns="10063" rIns="20126" bIns="10063" rtlCol="0">
            <a:spAutoFit/>
          </a:bodyPr>
          <a:lstStyle/>
          <a:p>
            <a:r>
              <a:rPr lang="lt-LT" sz="800" b="1" dirty="0" smtClean="0">
                <a:solidFill>
                  <a:schemeClr val="bg1"/>
                </a:solidFill>
                <a:latin typeface="Times New Roman" pitchFamily="18" charset="0"/>
                <a:cs typeface="Times New Roman" pitchFamily="18" charset="0"/>
              </a:rPr>
              <a:t>Klaipėdos kraštas 1939</a:t>
            </a:r>
            <a:endParaRPr lang="lt-LT" dirty="0"/>
          </a:p>
        </p:txBody>
      </p:sp>
      <p:pic>
        <p:nvPicPr>
          <p:cNvPr id="1029" name="Picture 5" descr="F:\senoji rusne nuotraukose, atvirukuose, zemėlapiuose\sieliai.jpg"/>
          <p:cNvPicPr>
            <a:picLocks noChangeAspect="1" noChangeArrowheads="1"/>
          </p:cNvPicPr>
          <p:nvPr/>
        </p:nvPicPr>
        <p:blipFill>
          <a:blip r:embed="rId3" cstate="print"/>
          <a:srcRect l="48850" t="49458"/>
          <a:stretch>
            <a:fillRect/>
          </a:stretch>
        </p:blipFill>
        <p:spPr bwMode="auto">
          <a:xfrm>
            <a:off x="2708920" y="75755"/>
            <a:ext cx="3524121" cy="2396801"/>
          </a:xfrm>
          <a:prstGeom prst="rect">
            <a:avLst/>
          </a:prstGeom>
          <a:noFill/>
        </p:spPr>
      </p:pic>
      <p:pic>
        <p:nvPicPr>
          <p:cNvPr id="1031" name="Picture 7" descr="F:\senoji rusne nuotraukose, atvirukuose, zemėlapiuose\Viešbutis  Lolls Hotel  Rusnėje. XX a. 3 dešimt..jpg"/>
          <p:cNvPicPr>
            <a:picLocks noChangeAspect="1" noChangeArrowheads="1"/>
          </p:cNvPicPr>
          <p:nvPr/>
        </p:nvPicPr>
        <p:blipFill>
          <a:blip r:embed="rId4" cstate="print"/>
          <a:srcRect/>
          <a:stretch>
            <a:fillRect/>
          </a:stretch>
        </p:blipFill>
        <p:spPr bwMode="auto">
          <a:xfrm>
            <a:off x="2924944" y="6948264"/>
            <a:ext cx="3456384" cy="2088232"/>
          </a:xfrm>
          <a:prstGeom prst="rect">
            <a:avLst/>
          </a:prstGeom>
          <a:noFill/>
        </p:spPr>
      </p:pic>
      <p:sp>
        <p:nvSpPr>
          <p:cNvPr id="13" name="TextBox 12"/>
          <p:cNvSpPr txBox="1"/>
          <p:nvPr/>
        </p:nvSpPr>
        <p:spPr>
          <a:xfrm>
            <a:off x="404664" y="8532440"/>
            <a:ext cx="2431196" cy="389654"/>
          </a:xfrm>
          <a:prstGeom prst="rect">
            <a:avLst/>
          </a:prstGeom>
          <a:noFill/>
        </p:spPr>
        <p:txBody>
          <a:bodyPr wrap="square" lIns="20126" tIns="10063" rIns="20126" bIns="10063" rtlCol="0">
            <a:spAutoFit/>
          </a:bodyPr>
          <a:lstStyle/>
          <a:p>
            <a:r>
              <a:rPr lang="lt-LT" sz="1200" b="1" dirty="0" smtClean="0">
                <a:latin typeface="Times New Roman" pitchFamily="18" charset="0"/>
                <a:cs typeface="Times New Roman" pitchFamily="18" charset="0"/>
              </a:rPr>
              <a:t>Viešbutis  </a:t>
            </a:r>
            <a:r>
              <a:rPr lang="lt-LT" sz="1200" b="1" dirty="0" err="1" smtClean="0">
                <a:latin typeface="Times New Roman" pitchFamily="18" charset="0"/>
                <a:cs typeface="Times New Roman" pitchFamily="18" charset="0"/>
              </a:rPr>
              <a:t>Lolls</a:t>
            </a:r>
            <a:r>
              <a:rPr lang="lt-LT" sz="1200" b="1" dirty="0" smtClean="0">
                <a:latin typeface="Times New Roman" pitchFamily="18" charset="0"/>
                <a:cs typeface="Times New Roman" pitchFamily="18" charset="0"/>
              </a:rPr>
              <a:t> </a:t>
            </a:r>
            <a:r>
              <a:rPr lang="lt-LT" sz="1200" b="1" dirty="0" err="1" smtClean="0">
                <a:latin typeface="Times New Roman" pitchFamily="18" charset="0"/>
                <a:cs typeface="Times New Roman" pitchFamily="18" charset="0"/>
              </a:rPr>
              <a:t>Hotel</a:t>
            </a:r>
            <a:r>
              <a:rPr lang="lt-LT" sz="1200" b="1" dirty="0" smtClean="0">
                <a:latin typeface="Times New Roman" pitchFamily="18" charset="0"/>
                <a:cs typeface="Times New Roman" pitchFamily="18" charset="0"/>
              </a:rPr>
              <a:t>  Rusnėje  apie 1930. </a:t>
            </a:r>
            <a:r>
              <a:rPr lang="lt-LT" sz="1200" b="1" dirty="0" smtClean="0">
                <a:solidFill>
                  <a:srgbClr val="C00000"/>
                </a:solidFill>
                <a:latin typeface="Times New Roman" pitchFamily="18" charset="0"/>
                <a:cs typeface="Times New Roman" pitchFamily="18" charset="0"/>
              </a:rPr>
              <a:t> </a:t>
            </a:r>
            <a:endParaRPr lang="lt-LT" sz="1200" b="1" dirty="0">
              <a:solidFill>
                <a:srgbClr val="C00000"/>
              </a:solidFill>
              <a:latin typeface="Times New Roman" pitchFamily="18" charset="0"/>
              <a:cs typeface="Times New Roman" pitchFamily="18" charset="0"/>
            </a:endParaRPr>
          </a:p>
        </p:txBody>
      </p:sp>
      <p:sp>
        <p:nvSpPr>
          <p:cNvPr id="15" name="TextBox 14"/>
          <p:cNvSpPr txBox="1"/>
          <p:nvPr/>
        </p:nvSpPr>
        <p:spPr>
          <a:xfrm>
            <a:off x="404664" y="323528"/>
            <a:ext cx="2038494" cy="389654"/>
          </a:xfrm>
          <a:prstGeom prst="rect">
            <a:avLst/>
          </a:prstGeom>
          <a:noFill/>
        </p:spPr>
        <p:txBody>
          <a:bodyPr wrap="square" lIns="20126" tIns="10063" rIns="20126" bIns="10063" rtlCol="0">
            <a:spAutoFit/>
          </a:bodyPr>
          <a:lstStyle/>
          <a:p>
            <a:pPr algn="ctr"/>
            <a:r>
              <a:rPr lang="lt-LT" sz="2400" b="1" dirty="0" smtClean="0">
                <a:latin typeface="Times New Roman" pitchFamily="18" charset="0"/>
                <a:cs typeface="Times New Roman" pitchFamily="18" charset="0"/>
              </a:rPr>
              <a:t>Rusnė</a:t>
            </a:r>
            <a:endParaRPr lang="lt-LT" sz="2400" b="1"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640" y="2339752"/>
            <a:ext cx="6552728" cy="1312984"/>
          </a:xfrm>
          <a:prstGeom prst="rect">
            <a:avLst/>
          </a:prstGeom>
          <a:noFill/>
        </p:spPr>
        <p:txBody>
          <a:bodyPr wrap="square" lIns="20126" tIns="10063" rIns="20126" bIns="10063" rtlCol="0">
            <a:spAutoFit/>
          </a:bodyPr>
          <a:lstStyle/>
          <a:p>
            <a:pPr algn="ctr"/>
            <a:r>
              <a:rPr lang="lt-LT" sz="2100" b="1" dirty="0" smtClean="0">
                <a:effectLst>
                  <a:outerShdw blurRad="38100" dist="38100" dir="2700000" algn="tl">
                    <a:srgbClr val="000000">
                      <a:alpha val="43137"/>
                    </a:srgbClr>
                  </a:outerShdw>
                </a:effectLst>
                <a:latin typeface="Times New Roman" pitchFamily="18" charset="0"/>
                <a:cs typeface="Times New Roman" pitchFamily="18" charset="0"/>
              </a:rPr>
              <a:t>Rusnė ir turgus</a:t>
            </a:r>
          </a:p>
          <a:p>
            <a:pPr algn="ctr"/>
            <a:endParaRPr lang="lt-LT" sz="300" dirty="0" smtClean="0">
              <a:latin typeface="Times New Roman" pitchFamily="18" charset="0"/>
              <a:cs typeface="Times New Roman" pitchFamily="18" charset="0"/>
            </a:endParaRPr>
          </a:p>
          <a:p>
            <a:pPr algn="just"/>
            <a:r>
              <a:rPr lang="lt-LT" sz="1200" dirty="0" smtClean="0">
                <a:latin typeface="Times New Roman" pitchFamily="18" charset="0"/>
                <a:cs typeface="Times New Roman" pitchFamily="18" charset="0"/>
              </a:rPr>
              <a:t>Rusnė ilgą laiką buvo didelės Rusnės parapijos centru. Vėliau dėl nepatogaus susisiekimo potvynių ir polaidžių pradėtos steigti jos </a:t>
            </a:r>
            <a:r>
              <a:rPr lang="lt-LT" sz="1200" dirty="0" err="1" smtClean="0">
                <a:latin typeface="Times New Roman" pitchFamily="18" charset="0"/>
                <a:cs typeface="Times New Roman" pitchFamily="18" charset="0"/>
              </a:rPr>
              <a:t>filijos</a:t>
            </a:r>
            <a:r>
              <a:rPr lang="lt-LT" sz="1200" dirty="0" smtClean="0">
                <a:latin typeface="Times New Roman" pitchFamily="18" charset="0"/>
                <a:cs typeface="Times New Roman" pitchFamily="18" charset="0"/>
              </a:rPr>
              <a:t>, kurios ilgainiui peraugo į savarankiškas parapijas. Taip buvo suformuota ir </a:t>
            </a:r>
            <a:r>
              <a:rPr lang="lt-LT" sz="1200" dirty="0" err="1" smtClean="0">
                <a:latin typeface="Times New Roman" pitchFamily="18" charset="0"/>
                <a:cs typeface="Times New Roman" pitchFamily="18" charset="0"/>
              </a:rPr>
              <a:t>Verdainės</a:t>
            </a:r>
            <a:r>
              <a:rPr lang="lt-LT" sz="1200" dirty="0" smtClean="0">
                <a:latin typeface="Times New Roman" pitchFamily="18" charset="0"/>
                <a:cs typeface="Times New Roman" pitchFamily="18" charset="0"/>
              </a:rPr>
              <a:t> parapija, kuri dėl palankesnės padėties tapo naujuoju apskrities administraciniu centru. </a:t>
            </a:r>
            <a:r>
              <a:rPr lang="lt-LT" sz="1200" b="1" dirty="0" smtClean="0">
                <a:latin typeface="Times New Roman" pitchFamily="18" charset="0"/>
                <a:cs typeface="Times New Roman" pitchFamily="18" charset="0"/>
              </a:rPr>
              <a:t>1792 m. Rusnė gavo teisę rengti savaitinius turgus</a:t>
            </a:r>
            <a:r>
              <a:rPr lang="lt-LT" sz="1200" dirty="0" smtClean="0">
                <a:latin typeface="Times New Roman" pitchFamily="18" charset="0"/>
                <a:cs typeface="Times New Roman" pitchFamily="18" charset="0"/>
              </a:rPr>
              <a:t>. Tačiau jie be oficialaus leidimo veikė jau prieš porą šimtmečių. </a:t>
            </a:r>
            <a:endParaRPr lang="lt-LT" sz="1200" dirty="0">
              <a:latin typeface="Times New Roman" pitchFamily="18" charset="0"/>
              <a:cs typeface="Times New Roman" pitchFamily="18" charset="0"/>
            </a:endParaRPr>
          </a:p>
        </p:txBody>
      </p:sp>
      <p:pic>
        <p:nvPicPr>
          <p:cNvPr id="2050" name="Picture 2" descr="F:\senoji rusne nuotraukose, atvirukuose, zemėlapiuose\Žuvies supirkimo punktas Rusnėje. XX a. pr..jpg"/>
          <p:cNvPicPr>
            <a:picLocks noChangeAspect="1" noChangeArrowheads="1"/>
          </p:cNvPicPr>
          <p:nvPr/>
        </p:nvPicPr>
        <p:blipFill>
          <a:blip r:embed="rId2" cstate="print"/>
          <a:srcRect/>
          <a:stretch>
            <a:fillRect/>
          </a:stretch>
        </p:blipFill>
        <p:spPr bwMode="auto">
          <a:xfrm>
            <a:off x="836712" y="3851920"/>
            <a:ext cx="5127601" cy="3121371"/>
          </a:xfrm>
          <a:prstGeom prst="rect">
            <a:avLst/>
          </a:prstGeom>
          <a:noFill/>
        </p:spPr>
      </p:pic>
      <p:pic>
        <p:nvPicPr>
          <p:cNvPr id="2051" name="Picture 3" descr="F:\senoji rusne nuotraukose, atvirukuose, zemėlapiuose\urgaus aikštė, Vaistinė, Skirvytėlės tiltas. 1910 m. atvirukas.jpg"/>
          <p:cNvPicPr>
            <a:picLocks noChangeAspect="1" noChangeArrowheads="1"/>
          </p:cNvPicPr>
          <p:nvPr/>
        </p:nvPicPr>
        <p:blipFill>
          <a:blip r:embed="rId3" cstate="print"/>
          <a:srcRect/>
          <a:stretch>
            <a:fillRect/>
          </a:stretch>
        </p:blipFill>
        <p:spPr bwMode="auto">
          <a:xfrm>
            <a:off x="548680" y="0"/>
            <a:ext cx="3481818" cy="2399482"/>
          </a:xfrm>
          <a:prstGeom prst="rect">
            <a:avLst/>
          </a:prstGeom>
          <a:noFill/>
        </p:spPr>
      </p:pic>
      <p:sp>
        <p:nvSpPr>
          <p:cNvPr id="5" name="TextBox 4"/>
          <p:cNvSpPr txBox="1"/>
          <p:nvPr/>
        </p:nvSpPr>
        <p:spPr>
          <a:xfrm>
            <a:off x="3933056" y="755576"/>
            <a:ext cx="2663829" cy="389654"/>
          </a:xfrm>
          <a:prstGeom prst="rect">
            <a:avLst/>
          </a:prstGeom>
          <a:noFill/>
        </p:spPr>
        <p:txBody>
          <a:bodyPr wrap="square" lIns="20126" tIns="10063" rIns="20126" bIns="10063" rtlCol="0">
            <a:spAutoFit/>
          </a:bodyPr>
          <a:lstStyle/>
          <a:p>
            <a:r>
              <a:rPr lang="lt-LT" sz="800" b="1" dirty="0" smtClean="0">
                <a:latin typeface="Times New Roman" pitchFamily="18" charset="0"/>
                <a:cs typeface="Times New Roman" pitchFamily="18" charset="0"/>
              </a:rPr>
              <a:t>                 </a:t>
            </a:r>
            <a:r>
              <a:rPr lang="lt-LT" sz="1200" b="1" dirty="0" smtClean="0">
                <a:latin typeface="Times New Roman" pitchFamily="18" charset="0"/>
                <a:cs typeface="Times New Roman" pitchFamily="18" charset="0"/>
              </a:rPr>
              <a:t>Turgaus aikštė. Vaistinė.        </a:t>
            </a:r>
          </a:p>
          <a:p>
            <a:r>
              <a:rPr lang="lt-LT" sz="1200" b="1" dirty="0" smtClean="0">
                <a:latin typeface="Times New Roman" pitchFamily="18" charset="0"/>
                <a:cs typeface="Times New Roman" pitchFamily="18" charset="0"/>
              </a:rPr>
              <a:t>    </a:t>
            </a:r>
            <a:r>
              <a:rPr lang="lt-LT" sz="1200" b="1" dirty="0" err="1" smtClean="0">
                <a:latin typeface="Times New Roman" pitchFamily="18" charset="0"/>
                <a:cs typeface="Times New Roman" pitchFamily="18" charset="0"/>
              </a:rPr>
              <a:t>Skirvytėlės</a:t>
            </a:r>
            <a:r>
              <a:rPr lang="lt-LT" sz="1200" b="1" dirty="0" smtClean="0">
                <a:latin typeface="Times New Roman" pitchFamily="18" charset="0"/>
                <a:cs typeface="Times New Roman" pitchFamily="18" charset="0"/>
              </a:rPr>
              <a:t> tiltas. 1910 m atvirukas</a:t>
            </a:r>
            <a:endParaRPr lang="lt-LT" sz="1200" b="1" dirty="0">
              <a:latin typeface="Times New Roman" pitchFamily="18" charset="0"/>
              <a:cs typeface="Times New Roman" pitchFamily="18" charset="0"/>
            </a:endParaRPr>
          </a:p>
        </p:txBody>
      </p:sp>
      <p:pic>
        <p:nvPicPr>
          <p:cNvPr id="2052" name="Picture 4" descr="F:\senoji rusne nuotraukose, atvirukuose, zemėlapiuose\XX a .pr pries rusnes turgaus aikste.jpg"/>
          <p:cNvPicPr>
            <a:picLocks noChangeAspect="1" noChangeArrowheads="1"/>
          </p:cNvPicPr>
          <p:nvPr/>
        </p:nvPicPr>
        <p:blipFill>
          <a:blip r:embed="rId4" cstate="print"/>
          <a:srcRect/>
          <a:stretch>
            <a:fillRect/>
          </a:stretch>
        </p:blipFill>
        <p:spPr bwMode="auto">
          <a:xfrm>
            <a:off x="116632" y="7020272"/>
            <a:ext cx="3504892" cy="1872208"/>
          </a:xfrm>
          <a:prstGeom prst="rect">
            <a:avLst/>
          </a:prstGeom>
          <a:noFill/>
        </p:spPr>
      </p:pic>
      <p:sp>
        <p:nvSpPr>
          <p:cNvPr id="7" name="TextBox 6"/>
          <p:cNvSpPr txBox="1"/>
          <p:nvPr/>
        </p:nvSpPr>
        <p:spPr>
          <a:xfrm>
            <a:off x="538166" y="7092280"/>
            <a:ext cx="2798510" cy="143433"/>
          </a:xfrm>
          <a:prstGeom prst="rect">
            <a:avLst/>
          </a:prstGeom>
          <a:noFill/>
        </p:spPr>
        <p:txBody>
          <a:bodyPr wrap="square" lIns="20126" tIns="10063" rIns="20126" bIns="10063" rtlCol="0">
            <a:spAutoFit/>
          </a:bodyPr>
          <a:lstStyle/>
          <a:p>
            <a:r>
              <a:rPr lang="lt-LT" sz="800" b="1" dirty="0" smtClean="0">
                <a:solidFill>
                  <a:schemeClr val="bg1"/>
                </a:solidFill>
                <a:latin typeface="Times New Roman" pitchFamily="18" charset="0"/>
                <a:cs typeface="Times New Roman" pitchFamily="18" charset="0"/>
              </a:rPr>
              <a:t>XX a. pr. Rusnės turgaus aikštė </a:t>
            </a:r>
            <a:endParaRPr lang="lt-LT" sz="800" b="1" dirty="0">
              <a:solidFill>
                <a:schemeClr val="bg1"/>
              </a:solidFill>
              <a:latin typeface="Times New Roman" pitchFamily="18" charset="0"/>
              <a:cs typeface="Times New Roman" pitchFamily="18" charset="0"/>
            </a:endParaRPr>
          </a:p>
        </p:txBody>
      </p:sp>
      <p:pic>
        <p:nvPicPr>
          <p:cNvPr id="2053" name="Picture 5" descr="F:\senoji rusne nuotraukose, atvirukuose, zemėlapiuose\Vaistinė Šilokarčemos gatvėje. XX a. pr..jpg"/>
          <p:cNvPicPr>
            <a:picLocks noChangeAspect="1" noChangeArrowheads="1"/>
          </p:cNvPicPr>
          <p:nvPr/>
        </p:nvPicPr>
        <p:blipFill>
          <a:blip r:embed="rId5" cstate="print"/>
          <a:srcRect/>
          <a:stretch>
            <a:fillRect/>
          </a:stretch>
        </p:blipFill>
        <p:spPr bwMode="auto">
          <a:xfrm>
            <a:off x="3933055" y="7020272"/>
            <a:ext cx="2683477" cy="1800200"/>
          </a:xfrm>
          <a:prstGeom prst="rect">
            <a:avLst/>
          </a:prstGeom>
          <a:noFill/>
        </p:spPr>
      </p:pic>
      <p:sp>
        <p:nvSpPr>
          <p:cNvPr id="9" name="TextBox 8"/>
          <p:cNvSpPr txBox="1"/>
          <p:nvPr/>
        </p:nvSpPr>
        <p:spPr>
          <a:xfrm>
            <a:off x="3861048" y="7020272"/>
            <a:ext cx="2097557" cy="143433"/>
          </a:xfrm>
          <a:prstGeom prst="rect">
            <a:avLst/>
          </a:prstGeom>
          <a:noFill/>
        </p:spPr>
        <p:txBody>
          <a:bodyPr wrap="square" lIns="20126" tIns="10063" rIns="20126" bIns="10063" rtlCol="0">
            <a:spAutoFit/>
          </a:bodyPr>
          <a:lstStyle/>
          <a:p>
            <a:r>
              <a:rPr lang="lt-LT" sz="800" b="1" dirty="0" smtClean="0">
                <a:solidFill>
                  <a:schemeClr val="bg1"/>
                </a:solidFill>
                <a:latin typeface="Times New Roman" pitchFamily="18" charset="0"/>
                <a:cs typeface="Times New Roman" pitchFamily="18" charset="0"/>
              </a:rPr>
              <a:t>             Vaistinė prieš turgaus aikštę XX a. pr.</a:t>
            </a:r>
            <a:endParaRPr lang="lt-LT" sz="800" b="1" dirty="0">
              <a:solidFill>
                <a:schemeClr val="bg1"/>
              </a:solidFill>
              <a:latin typeface="Times New Roman" pitchFamily="18" charset="0"/>
              <a:cs typeface="Times New Roman" pitchFamily="18" charset="0"/>
            </a:endParaRPr>
          </a:p>
        </p:txBody>
      </p:sp>
      <p:sp>
        <p:nvSpPr>
          <p:cNvPr id="13" name="TextBox 12"/>
          <p:cNvSpPr txBox="1"/>
          <p:nvPr/>
        </p:nvSpPr>
        <p:spPr>
          <a:xfrm>
            <a:off x="3574872" y="8177893"/>
            <a:ext cx="2455508" cy="389654"/>
          </a:xfrm>
          <a:prstGeom prst="rect">
            <a:avLst/>
          </a:prstGeom>
          <a:noFill/>
        </p:spPr>
        <p:txBody>
          <a:bodyPr wrap="square" lIns="20126" tIns="10063" rIns="20126" bIns="10063" rtlCol="0">
            <a:spAutoFit/>
          </a:bodyPr>
          <a:lstStyle/>
          <a:p>
            <a:endParaRPr lang="lt-LT" sz="800" b="1" dirty="0" smtClean="0">
              <a:latin typeface="Times New Roman" pitchFamily="18" charset="0"/>
              <a:cs typeface="Times New Roman" pitchFamily="18" charset="0"/>
            </a:endParaRPr>
          </a:p>
          <a:p>
            <a:endParaRPr lang="lt-LT" sz="800" b="1" dirty="0" smtClean="0">
              <a:latin typeface="Times New Roman" pitchFamily="18" charset="0"/>
              <a:cs typeface="Times New Roman" pitchFamily="18" charset="0"/>
            </a:endParaRPr>
          </a:p>
          <a:p>
            <a:endParaRPr lang="lt-LT" sz="800" b="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332656" y="3059832"/>
            <a:ext cx="6336704" cy="2143981"/>
          </a:xfrm>
          <a:prstGeom prst="rect">
            <a:avLst/>
          </a:prstGeom>
        </p:spPr>
        <p:txBody>
          <a:bodyPr wrap="square" lIns="20126" tIns="10063" rIns="20126" bIns="10063">
            <a:spAutoFit/>
          </a:bodyPr>
          <a:lstStyle/>
          <a:p>
            <a:pPr algn="just"/>
            <a:endParaRPr lang="lt-LT" sz="1200" b="1" dirty="0" smtClean="0">
              <a:latin typeface="Times New Roman" pitchFamily="18" charset="0"/>
              <a:cs typeface="Times New Roman" pitchFamily="18" charset="0"/>
            </a:endParaRPr>
          </a:p>
          <a:p>
            <a:pPr algn="just"/>
            <a:r>
              <a:rPr lang="lt-LT" sz="1400" b="1" dirty="0" smtClean="0">
                <a:latin typeface="Times New Roman" pitchFamily="18" charset="0"/>
                <a:cs typeface="Times New Roman" pitchFamily="18" charset="0"/>
              </a:rPr>
              <a:t>Rusnės evangelikų liuteronų bažnyčia</a:t>
            </a:r>
            <a:r>
              <a:rPr lang="lt-LT" sz="1400" dirty="0" smtClean="0">
                <a:latin typeface="Times New Roman" pitchFamily="18" charset="0"/>
                <a:cs typeface="Times New Roman" pitchFamily="18" charset="0"/>
              </a:rPr>
              <a:t>- rašytiniuose šaltiniuose  pirmą kartą paminėta 1544 m. Prūsijos kunigaikščio Albrechto rašte apie pamaldas lietuvių ir vokiečių kalbomis. 1563 m. prie bažnyčios veikė parapijos mokykla, viena iš pirmųjų Klaipėdos krašte. Medinę bažnyčią, pastatytą XVIII a., niokojo net  trys gaisrai (1739, 1774, 1789). Nauja mūrinė bažnyčia sumūryta ir pašventinta 1809 m. Sovietmečiu bažnyčia ilgą laiką buvo uždaryta, gausus jos turtas sunaikintas, pats pastatas atiduotas Rusnės pagalbinei internatinei mokyklai. Čia buvo mokyklos sporto salė, katilinė. 1991m. senojoje Rusnės bažnyčioje buvo  atlikti remonto darbai, pamaldas atnaujino Evangelikai liuteronai. </a:t>
            </a:r>
            <a:endParaRPr lang="lt-LT" sz="1400" dirty="0">
              <a:latin typeface="Times New Roman" pitchFamily="18" charset="0"/>
              <a:cs typeface="Times New Roman" pitchFamily="18" charset="0"/>
            </a:endParaRPr>
          </a:p>
        </p:txBody>
      </p:sp>
      <p:sp>
        <p:nvSpPr>
          <p:cNvPr id="5" name="TextBox 4"/>
          <p:cNvSpPr txBox="1"/>
          <p:nvPr/>
        </p:nvSpPr>
        <p:spPr>
          <a:xfrm>
            <a:off x="836712" y="467544"/>
            <a:ext cx="1440160" cy="1312984"/>
          </a:xfrm>
          <a:prstGeom prst="rect">
            <a:avLst/>
          </a:prstGeom>
          <a:noFill/>
        </p:spPr>
        <p:txBody>
          <a:bodyPr wrap="square" lIns="20126" tIns="10063" rIns="20126" bIns="10063" rtlCol="0">
            <a:spAutoFit/>
          </a:bodyPr>
          <a:lstStyle/>
          <a:p>
            <a:pPr algn="ctr"/>
            <a:r>
              <a:rPr lang="lt-LT" sz="2100" b="1" dirty="0" smtClean="0">
                <a:latin typeface="Times New Roman" pitchFamily="18" charset="0"/>
                <a:cs typeface="Times New Roman" pitchFamily="18" charset="0"/>
              </a:rPr>
              <a:t>Rusnės  evangelikų liuteronų bažnyčia</a:t>
            </a:r>
            <a:endParaRPr lang="lt-LT" sz="2100" dirty="0"/>
          </a:p>
        </p:txBody>
      </p:sp>
      <p:pic>
        <p:nvPicPr>
          <p:cNvPr id="5123" name="Picture 3" descr="F:\senoji rusne nuotraukose, atvirukuose, zemėlapiuose\Rusnės evangelikų liuteronų bažnyčia. 1919 m..jpg"/>
          <p:cNvPicPr>
            <a:picLocks noChangeAspect="1" noChangeArrowheads="1"/>
          </p:cNvPicPr>
          <p:nvPr/>
        </p:nvPicPr>
        <p:blipFill>
          <a:blip r:embed="rId2" cstate="print"/>
          <a:srcRect/>
          <a:stretch>
            <a:fillRect/>
          </a:stretch>
        </p:blipFill>
        <p:spPr bwMode="auto">
          <a:xfrm>
            <a:off x="836712" y="5508104"/>
            <a:ext cx="5112568" cy="3522259"/>
          </a:xfrm>
          <a:prstGeom prst="rect">
            <a:avLst/>
          </a:prstGeom>
          <a:noFill/>
        </p:spPr>
      </p:pic>
      <p:sp>
        <p:nvSpPr>
          <p:cNvPr id="9" name="TextBox 8"/>
          <p:cNvSpPr txBox="1"/>
          <p:nvPr/>
        </p:nvSpPr>
        <p:spPr>
          <a:xfrm>
            <a:off x="900556" y="6894758"/>
            <a:ext cx="2568344" cy="297321"/>
          </a:xfrm>
          <a:prstGeom prst="rect">
            <a:avLst/>
          </a:prstGeom>
          <a:noFill/>
        </p:spPr>
        <p:txBody>
          <a:bodyPr wrap="square" lIns="20126" tIns="10063" rIns="20126" bIns="10063" rtlCol="0">
            <a:spAutoFit/>
          </a:bodyPr>
          <a:lstStyle/>
          <a:p>
            <a:r>
              <a:rPr lang="lt-LT" sz="800" b="1" dirty="0" smtClean="0">
                <a:solidFill>
                  <a:schemeClr val="bg1"/>
                </a:solidFill>
                <a:latin typeface="Times New Roman" pitchFamily="18" charset="0"/>
                <a:cs typeface="Times New Roman" pitchFamily="18" charset="0"/>
              </a:rPr>
              <a:t>Rusnės bažnyčia 1937 m</a:t>
            </a:r>
            <a:r>
              <a:rPr lang="lt-LT" dirty="0" smtClean="0">
                <a:solidFill>
                  <a:schemeClr val="bg1"/>
                </a:solidFill>
              </a:rPr>
              <a:t>. </a:t>
            </a:r>
            <a:endParaRPr lang="lt-LT" dirty="0">
              <a:solidFill>
                <a:schemeClr val="bg1"/>
              </a:solidFill>
            </a:endParaRPr>
          </a:p>
        </p:txBody>
      </p:sp>
      <p:pic>
        <p:nvPicPr>
          <p:cNvPr id="5128" name="Picture 8" descr="F:\senoji rusne nuotraukose, atvirukuose, zemėlapiuose\Bažnyčia ir klebonija. Apie 1904 m..jpg"/>
          <p:cNvPicPr>
            <a:picLocks noChangeAspect="1" noChangeArrowheads="1"/>
          </p:cNvPicPr>
          <p:nvPr/>
        </p:nvPicPr>
        <p:blipFill>
          <a:blip r:embed="rId3" cstate="print"/>
          <a:srcRect/>
          <a:stretch>
            <a:fillRect/>
          </a:stretch>
        </p:blipFill>
        <p:spPr bwMode="auto">
          <a:xfrm>
            <a:off x="2564904" y="323527"/>
            <a:ext cx="4104456" cy="2613131"/>
          </a:xfrm>
          <a:prstGeom prst="rect">
            <a:avLst/>
          </a:prstGeom>
          <a:noFill/>
        </p:spPr>
      </p:pic>
      <p:sp>
        <p:nvSpPr>
          <p:cNvPr id="18" name="TextBox 17"/>
          <p:cNvSpPr txBox="1"/>
          <p:nvPr/>
        </p:nvSpPr>
        <p:spPr>
          <a:xfrm>
            <a:off x="900556" y="4932040"/>
            <a:ext cx="4904708" cy="574320"/>
          </a:xfrm>
          <a:prstGeom prst="rect">
            <a:avLst/>
          </a:prstGeom>
          <a:noFill/>
        </p:spPr>
        <p:txBody>
          <a:bodyPr wrap="square" lIns="20126" tIns="10063" rIns="20126" bIns="10063" rtlCol="0">
            <a:spAutoFit/>
          </a:bodyPr>
          <a:lstStyle/>
          <a:p>
            <a:endParaRPr lang="lt-LT" sz="1200" b="1" dirty="0" smtClean="0">
              <a:latin typeface="Times New Roman" pitchFamily="18" charset="0"/>
              <a:cs typeface="Times New Roman" pitchFamily="18" charset="0"/>
            </a:endParaRPr>
          </a:p>
          <a:p>
            <a:r>
              <a:rPr lang="lt-LT" sz="1200" b="1" dirty="0" smtClean="0">
                <a:latin typeface="Times New Roman" pitchFamily="18" charset="0"/>
                <a:cs typeface="Times New Roman" pitchFamily="18" charset="0"/>
              </a:rPr>
              <a:t>Rusnės bažnyčia 1919 m.  Paminklas  rusniškiams, žuvusiems   I-</a:t>
            </a:r>
            <a:r>
              <a:rPr lang="lt-LT" sz="1200" b="1" dirty="0" err="1" smtClean="0">
                <a:latin typeface="Times New Roman" pitchFamily="18" charset="0"/>
                <a:cs typeface="Times New Roman" pitchFamily="18" charset="0"/>
              </a:rPr>
              <a:t>ajame</a:t>
            </a:r>
            <a:r>
              <a:rPr lang="lt-LT" sz="1200" b="1" dirty="0" smtClean="0">
                <a:latin typeface="Times New Roman" pitchFamily="18" charset="0"/>
                <a:cs typeface="Times New Roman" pitchFamily="18" charset="0"/>
              </a:rPr>
              <a:t> pasauliniame kare, atminti</a:t>
            </a:r>
            <a:endParaRPr lang="lt-LT" sz="1200" b="1" dirty="0">
              <a:latin typeface="Times New Roman" pitchFamily="18" charset="0"/>
              <a:cs typeface="Times New Roman" pitchFamily="18" charset="0"/>
            </a:endParaRPr>
          </a:p>
        </p:txBody>
      </p:sp>
      <p:sp>
        <p:nvSpPr>
          <p:cNvPr id="24" name="TextBox 23"/>
          <p:cNvSpPr txBox="1"/>
          <p:nvPr/>
        </p:nvSpPr>
        <p:spPr>
          <a:xfrm>
            <a:off x="1844824" y="2843808"/>
            <a:ext cx="4813769" cy="174211"/>
          </a:xfrm>
          <a:prstGeom prst="rect">
            <a:avLst/>
          </a:prstGeom>
          <a:noFill/>
        </p:spPr>
        <p:txBody>
          <a:bodyPr wrap="square" lIns="20126" tIns="10063" rIns="20126" bIns="10063" rtlCol="0">
            <a:spAutoFit/>
          </a:bodyPr>
          <a:lstStyle/>
          <a:p>
            <a:r>
              <a:rPr lang="lt-LT" sz="800" b="1" dirty="0" smtClean="0">
                <a:latin typeface="Times New Roman" pitchFamily="18" charset="0"/>
                <a:cs typeface="Times New Roman" pitchFamily="18" charset="0"/>
              </a:rPr>
              <a:t>                                                 </a:t>
            </a:r>
            <a:r>
              <a:rPr lang="lt-LT" sz="1000" b="1" dirty="0" smtClean="0">
                <a:latin typeface="Times New Roman" pitchFamily="18" charset="0"/>
                <a:cs typeface="Times New Roman" pitchFamily="18" charset="0"/>
              </a:rPr>
              <a:t>Atvirukas. Rusnės evangelikų bažnyčia ir parapijos namai</a:t>
            </a:r>
            <a:endParaRPr lang="lt-LT" sz="1000" b="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ngelas 182"/>
          <p:cNvPicPr>
            <a:picLocks noChangeAspect="1" noChangeArrowheads="1"/>
          </p:cNvPicPr>
          <p:nvPr/>
        </p:nvPicPr>
        <p:blipFill>
          <a:blip r:embed="rId2" cstate="print"/>
          <a:srcRect/>
          <a:stretch>
            <a:fillRect/>
          </a:stretch>
        </p:blipFill>
        <p:spPr bwMode="auto">
          <a:xfrm>
            <a:off x="764704" y="1331640"/>
            <a:ext cx="5362366" cy="7434064"/>
          </a:xfrm>
          <a:prstGeom prst="rect">
            <a:avLst/>
          </a:prstGeom>
          <a:noFill/>
        </p:spPr>
      </p:pic>
      <p:sp>
        <p:nvSpPr>
          <p:cNvPr id="3" name="TextBox 2"/>
          <p:cNvSpPr txBox="1"/>
          <p:nvPr/>
        </p:nvSpPr>
        <p:spPr>
          <a:xfrm>
            <a:off x="404664" y="539552"/>
            <a:ext cx="6264696" cy="646331"/>
          </a:xfrm>
          <a:prstGeom prst="rect">
            <a:avLst/>
          </a:prstGeom>
          <a:noFill/>
        </p:spPr>
        <p:txBody>
          <a:bodyPr wrap="square" rtlCol="0">
            <a:spAutoFit/>
          </a:bodyPr>
          <a:lstStyle/>
          <a:p>
            <a:r>
              <a:rPr lang="lt-LT" b="1" dirty="0" smtClean="0">
                <a:latin typeface="Times New Roman" pitchFamily="18" charset="0"/>
                <a:cs typeface="Times New Roman" pitchFamily="18" charset="0"/>
              </a:rPr>
              <a:t>Šiandien maldos namuose ne tik meldžiamasi, bet  vyksta įvairūs koncertai, meniniai projektai, pristatomos parodos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342900" y="366184"/>
            <a:ext cx="6254452" cy="965456"/>
          </a:xfrm>
        </p:spPr>
        <p:txBody>
          <a:bodyPr/>
          <a:lstStyle/>
          <a:p>
            <a:pPr eaLnBrk="1" hangingPunct="1"/>
            <a:r>
              <a:rPr lang="lt-LT" b="1" dirty="0" smtClean="0">
                <a:latin typeface="Times New Roman" pitchFamily="18" charset="0"/>
                <a:cs typeface="Times New Roman" pitchFamily="18" charset="0"/>
              </a:rPr>
              <a:t>Liaudies architektūra</a:t>
            </a:r>
            <a:endParaRPr lang="en-US" b="1" dirty="0" smtClean="0">
              <a:latin typeface="Times New Roman" pitchFamily="18" charset="0"/>
              <a:cs typeface="Times New Roman" pitchFamily="18" charset="0"/>
            </a:endParaRPr>
          </a:p>
        </p:txBody>
      </p:sp>
      <p:sp>
        <p:nvSpPr>
          <p:cNvPr id="8195" name="Rectangle 5"/>
          <p:cNvSpPr>
            <a:spLocks noGrp="1" noChangeArrowheads="1"/>
          </p:cNvSpPr>
          <p:nvPr>
            <p:ph type="body" idx="1"/>
          </p:nvPr>
        </p:nvSpPr>
        <p:spPr>
          <a:xfrm>
            <a:off x="188640" y="1259632"/>
            <a:ext cx="6480720" cy="6908587"/>
          </a:xfrm>
        </p:spPr>
        <p:txBody>
          <a:bodyPr>
            <a:normAutofit/>
          </a:bodyPr>
          <a:lstStyle/>
          <a:p>
            <a:pPr algn="just" eaLnBrk="1" hangingPunct="1">
              <a:lnSpc>
                <a:spcPct val="80000"/>
              </a:lnSpc>
            </a:pPr>
            <a:endParaRPr lang="lt-LT" sz="2800" dirty="0" smtClean="0">
              <a:latin typeface="Times New Roman" pitchFamily="18" charset="0"/>
              <a:cs typeface="Times New Roman" pitchFamily="18" charset="0"/>
            </a:endParaRPr>
          </a:p>
          <a:p>
            <a:pPr algn="just" eaLnBrk="1" hangingPunct="1">
              <a:lnSpc>
                <a:spcPct val="80000"/>
              </a:lnSpc>
            </a:pPr>
            <a:r>
              <a:rPr lang="lt-LT" sz="2800" dirty="0" smtClean="0">
                <a:latin typeface="Times New Roman" pitchFamily="18" charset="0"/>
                <a:cs typeface="Times New Roman" pitchFamily="18" charset="0"/>
              </a:rPr>
              <a:t>Pačių </a:t>
            </a:r>
            <a:r>
              <a:rPr lang="lt-LT" sz="2800" dirty="0" smtClean="0">
                <a:latin typeface="Times New Roman" pitchFamily="18" charset="0"/>
                <a:cs typeface="Times New Roman" pitchFamily="18" charset="0"/>
              </a:rPr>
              <a:t>vietos gyventojų ar savamokslių amatininkų (meistrų) pagal senas tradicijas (o ne pagal profesionalių architektų ir kt. parengtus valdžios patvirtintus projektus) statyti pastatai, </a:t>
            </a:r>
            <a:r>
              <a:rPr lang="lt-LT" sz="2800" dirty="0" err="1" smtClean="0">
                <a:latin typeface="Times New Roman" pitchFamily="18" charset="0"/>
                <a:cs typeface="Times New Roman" pitchFamily="18" charset="0"/>
              </a:rPr>
              <a:t>įv</a:t>
            </a:r>
            <a:r>
              <a:rPr lang="lt-LT" sz="2800" dirty="0" smtClean="0">
                <a:latin typeface="Times New Roman" pitchFamily="18" charset="0"/>
                <a:cs typeface="Times New Roman" pitchFamily="18" charset="0"/>
              </a:rPr>
              <a:t>. įrenginiai bei kt.</a:t>
            </a:r>
          </a:p>
          <a:p>
            <a:pPr algn="just" eaLnBrk="1" hangingPunct="1">
              <a:lnSpc>
                <a:spcPct val="80000"/>
              </a:lnSpc>
              <a:buNone/>
            </a:pPr>
            <a:r>
              <a:rPr lang="lt-LT" sz="2800" dirty="0" smtClean="0">
                <a:latin typeface="Times New Roman" pitchFamily="18" charset="0"/>
                <a:cs typeface="Times New Roman" pitchFamily="18" charset="0"/>
              </a:rPr>
              <a:t> </a:t>
            </a:r>
          </a:p>
          <a:p>
            <a:pPr algn="just" eaLnBrk="1" hangingPunct="1">
              <a:lnSpc>
                <a:spcPct val="80000"/>
              </a:lnSpc>
            </a:pPr>
            <a:r>
              <a:rPr lang="lt-LT" sz="2800" dirty="0" smtClean="0">
                <a:latin typeface="Times New Roman" pitchFamily="18" charset="0"/>
                <a:cs typeface="Times New Roman" pitchFamily="18" charset="0"/>
              </a:rPr>
              <a:t>Senovinė liaudies architektūra atspindėjo baltiško krašto etnokultūros tradicijas, įvairių  vietovių papročius, gyvenseną bei savitumus. Nuo senovės laikų gyvavo  statybos meistrų amatas. Tokie meistrai statydavo pagal pirmtakų perduotas  žinias bei sukauptą patirtį, atsižvelgiant  į savininko – užsakovo pageidavimus. Todėl galima  atrasti panašių ar vienodų statinių.</a:t>
            </a:r>
            <a:endParaRPr lang="en-US" sz="2800" dirty="0" smtClean="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60648" y="366184"/>
            <a:ext cx="6480720" cy="1524000"/>
          </a:xfrm>
        </p:spPr>
        <p:txBody>
          <a:bodyPr/>
          <a:lstStyle/>
          <a:p>
            <a:pPr eaLnBrk="1" hangingPunct="1"/>
            <a:r>
              <a:rPr lang="lt-LT" b="1" dirty="0" smtClean="0">
                <a:latin typeface="Times New Roman" pitchFamily="18" charset="0"/>
                <a:cs typeface="Times New Roman" pitchFamily="18" charset="0"/>
              </a:rPr>
              <a:t>Liaudies architektūra</a:t>
            </a:r>
            <a:endParaRPr lang="en-US" b="1" dirty="0" smtClean="0">
              <a:latin typeface="Times New Roman" pitchFamily="18" charset="0"/>
              <a:cs typeface="Times New Roman" pitchFamily="18" charset="0"/>
            </a:endParaRPr>
          </a:p>
        </p:txBody>
      </p:sp>
      <p:sp>
        <p:nvSpPr>
          <p:cNvPr id="9219" name="Rectangle 3"/>
          <p:cNvSpPr>
            <a:spLocks noGrp="1" noChangeArrowheads="1"/>
          </p:cNvSpPr>
          <p:nvPr>
            <p:ph type="body" idx="1"/>
          </p:nvPr>
        </p:nvSpPr>
        <p:spPr/>
        <p:txBody>
          <a:bodyPr/>
          <a:lstStyle/>
          <a:p>
            <a:pPr eaLnBrk="1" hangingPunct="1"/>
            <a:endParaRPr lang="lt-LT" dirty="0" smtClean="0"/>
          </a:p>
        </p:txBody>
      </p:sp>
      <p:pic>
        <p:nvPicPr>
          <p:cNvPr id="9220" name="Picture 4" descr="scan0001"/>
          <p:cNvPicPr>
            <a:picLocks noChangeAspect="1" noChangeArrowheads="1"/>
          </p:cNvPicPr>
          <p:nvPr/>
        </p:nvPicPr>
        <p:blipFill>
          <a:blip r:embed="rId2" cstate="print"/>
          <a:srcRect/>
          <a:stretch>
            <a:fillRect/>
          </a:stretch>
        </p:blipFill>
        <p:spPr bwMode="auto">
          <a:xfrm>
            <a:off x="188640" y="1907704"/>
            <a:ext cx="6480720" cy="506725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836712" y="683568"/>
            <a:ext cx="5191472" cy="936104"/>
          </a:xfrm>
        </p:spPr>
        <p:txBody>
          <a:bodyPr/>
          <a:lstStyle/>
          <a:p>
            <a:pPr algn="ctr" eaLnBrk="1" hangingPunct="1"/>
            <a:r>
              <a:rPr lang="lt-LT" b="1" dirty="0" smtClean="0">
                <a:latin typeface="Times New Roman" pitchFamily="18" charset="0"/>
                <a:cs typeface="Times New Roman" pitchFamily="18" charset="0"/>
              </a:rPr>
              <a:t>Lėkiai</a:t>
            </a:r>
          </a:p>
        </p:txBody>
      </p:sp>
      <p:sp>
        <p:nvSpPr>
          <p:cNvPr id="11267" name="AutoShape 7" descr="2Q=="/>
          <p:cNvSpPr>
            <a:spLocks noChangeAspect="1" noChangeArrowheads="1"/>
          </p:cNvSpPr>
          <p:nvPr/>
        </p:nvSpPr>
        <p:spPr bwMode="auto">
          <a:xfrm>
            <a:off x="116681" y="61385"/>
            <a:ext cx="457200" cy="1155700"/>
          </a:xfrm>
          <a:prstGeom prst="rect">
            <a:avLst/>
          </a:prstGeom>
          <a:noFill/>
          <a:ln w="9525">
            <a:noFill/>
            <a:miter lim="800000"/>
            <a:headEnd/>
            <a:tailEnd/>
          </a:ln>
        </p:spPr>
        <p:txBody>
          <a:bodyPr/>
          <a:lstStyle/>
          <a:p>
            <a:endParaRPr lang="lt-LT"/>
          </a:p>
        </p:txBody>
      </p:sp>
      <p:sp>
        <p:nvSpPr>
          <p:cNvPr id="11268" name="AutoShape 9" descr="2Q=="/>
          <p:cNvSpPr>
            <a:spLocks noChangeAspect="1" noChangeArrowheads="1"/>
          </p:cNvSpPr>
          <p:nvPr/>
        </p:nvSpPr>
        <p:spPr bwMode="auto">
          <a:xfrm>
            <a:off x="116681" y="61385"/>
            <a:ext cx="457200" cy="1155700"/>
          </a:xfrm>
          <a:prstGeom prst="rect">
            <a:avLst/>
          </a:prstGeom>
          <a:noFill/>
          <a:ln w="9525">
            <a:noFill/>
            <a:miter lim="800000"/>
            <a:headEnd/>
            <a:tailEnd/>
          </a:ln>
        </p:spPr>
        <p:txBody>
          <a:bodyPr/>
          <a:lstStyle/>
          <a:p>
            <a:endParaRPr lang="lt-LT"/>
          </a:p>
        </p:txBody>
      </p:sp>
      <p:pic>
        <p:nvPicPr>
          <p:cNvPr id="11269" name="Picture 11" descr="planet4">
            <a:hlinkClick r:id="rId2"/>
          </p:cNvPr>
          <p:cNvPicPr>
            <a:picLocks noChangeAspect="1" noChangeArrowheads="1"/>
          </p:cNvPicPr>
          <p:nvPr/>
        </p:nvPicPr>
        <p:blipFill>
          <a:blip r:embed="rId3" cstate="print"/>
          <a:srcRect/>
          <a:stretch>
            <a:fillRect/>
          </a:stretch>
        </p:blipFill>
        <p:spPr bwMode="auto">
          <a:xfrm>
            <a:off x="171450" y="1907704"/>
            <a:ext cx="3113534" cy="5472608"/>
          </a:xfrm>
          <a:prstGeom prst="rect">
            <a:avLst/>
          </a:prstGeom>
          <a:noFill/>
          <a:ln w="9525">
            <a:noFill/>
            <a:miter lim="800000"/>
            <a:headEnd/>
            <a:tailEnd/>
          </a:ln>
        </p:spPr>
      </p:pic>
      <p:pic>
        <p:nvPicPr>
          <p:cNvPr id="11270" name="Picture 13" descr="zirg">
            <a:hlinkClick r:id="rId4"/>
          </p:cNvPr>
          <p:cNvPicPr>
            <a:picLocks noChangeAspect="1" noChangeArrowheads="1"/>
          </p:cNvPicPr>
          <p:nvPr/>
        </p:nvPicPr>
        <p:blipFill>
          <a:blip r:embed="rId5" cstate="print"/>
          <a:srcRect/>
          <a:stretch>
            <a:fillRect/>
          </a:stretch>
        </p:blipFill>
        <p:spPr bwMode="auto">
          <a:xfrm>
            <a:off x="3573016" y="4139952"/>
            <a:ext cx="3028950" cy="306871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675</Words>
  <Application>Microsoft Office PowerPoint</Application>
  <PresentationFormat>Demonstracija ekrane (4:3)</PresentationFormat>
  <Paragraphs>46</Paragraphs>
  <Slides>16</Slides>
  <Notes>0</Notes>
  <HiddenSlides>0</HiddenSlides>
  <MMClips>0</MMClips>
  <ScaleCrop>false</ScaleCrop>
  <HeadingPairs>
    <vt:vector size="4" baseType="variant">
      <vt:variant>
        <vt:lpstr>Tema</vt:lpstr>
      </vt:variant>
      <vt:variant>
        <vt:i4>1</vt:i4>
      </vt:variant>
      <vt:variant>
        <vt:lpstr>Skaidrių pavadinimai</vt:lpstr>
      </vt:variant>
      <vt:variant>
        <vt:i4>16</vt:i4>
      </vt:variant>
    </vt:vector>
  </HeadingPairs>
  <TitlesOfParts>
    <vt:vector size="17" baseType="lpstr">
      <vt:lpstr>Office tema</vt:lpstr>
      <vt:lpstr>Skaidrė 1</vt:lpstr>
      <vt:lpstr>Skaidrė 2</vt:lpstr>
      <vt:lpstr>Skaidrė 3</vt:lpstr>
      <vt:lpstr>Skaidrė 4</vt:lpstr>
      <vt:lpstr>Skaidrė 5</vt:lpstr>
      <vt:lpstr>Skaidrė 6</vt:lpstr>
      <vt:lpstr>Liaudies architektūra</vt:lpstr>
      <vt:lpstr>Liaudies architektūra</vt:lpstr>
      <vt:lpstr>Lėkiai</vt:lpstr>
      <vt:lpstr>Vėjalentės</vt:lpstr>
      <vt:lpstr>Rusnė.  Abelio vila 1900-1919</vt:lpstr>
      <vt:lpstr>Poilsis sodelyje su   “kafija” ir keksu</vt:lpstr>
      <vt:lpstr>Skaidrė 13</vt:lpstr>
      <vt:lpstr>Namas(1870-1880), kuriame gimė rašytoja</vt:lpstr>
      <vt:lpstr>Buvusi sinagoga</vt:lpstr>
      <vt:lpstr>Ačiū už dėmesį</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Liaudies architektūra</dc:title>
  <dc:creator>Vartotojas</dc:creator>
  <cp:lastModifiedBy>Vartotojas</cp:lastModifiedBy>
  <cp:revision>15</cp:revision>
  <dcterms:created xsi:type="dcterms:W3CDTF">2018-09-12T14:09:27Z</dcterms:created>
  <dcterms:modified xsi:type="dcterms:W3CDTF">2018-11-24T11:06:35Z</dcterms:modified>
</cp:coreProperties>
</file>